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8" r:id="rId2"/>
    <p:sldId id="276" r:id="rId3"/>
    <p:sldId id="273" r:id="rId4"/>
    <p:sldId id="277" r:id="rId5"/>
    <p:sldId id="265" r:id="rId6"/>
    <p:sldId id="267" r:id="rId7"/>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9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C0DF29-F124-4D02-8D25-FB048028F474}" type="datetimeFigureOut">
              <a:rPr lang="es-EC" smtClean="0"/>
              <a:t>14/7/2023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14459-0C6E-4598-ABB3-68BF5DB53114}" type="slidenum">
              <a:rPr lang="es-EC" smtClean="0"/>
              <a:t>‹Nº›</a:t>
            </a:fld>
            <a:endParaRPr lang="es-EC"/>
          </a:p>
        </p:txBody>
      </p:sp>
    </p:spTree>
    <p:extLst>
      <p:ext uri="{BB962C8B-B14F-4D97-AF65-F5344CB8AC3E}">
        <p14:creationId xmlns:p14="http://schemas.microsoft.com/office/powerpoint/2010/main" val="236873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9" name="Google Shape;27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4A51D-0F50-4F2A-9E64-8DF52953753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2C433C74-333F-40FB-A81A-9D4532B22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D88DAC06-5664-448D-844B-E572C5DA4D59}"/>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5" name="Marcador de pie de página 4">
            <a:extLst>
              <a:ext uri="{FF2B5EF4-FFF2-40B4-BE49-F238E27FC236}">
                <a16:creationId xmlns:a16="http://schemas.microsoft.com/office/drawing/2014/main" id="{6CBE2289-19A5-4F6F-9CA9-D5113DD124D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08EF7E3-889A-4FCF-A21A-32CBF829A848}"/>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3391621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39878D-35E1-4BB3-898C-391764FE068E}"/>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51F173B-58F7-414C-87FC-24A2AEAC10E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7C51003E-28BA-4FCA-B608-BD7AFC44BC9E}"/>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5" name="Marcador de pie de página 4">
            <a:extLst>
              <a:ext uri="{FF2B5EF4-FFF2-40B4-BE49-F238E27FC236}">
                <a16:creationId xmlns:a16="http://schemas.microsoft.com/office/drawing/2014/main" id="{9CAEDEE3-9227-46BA-8863-285666ABD557}"/>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C6C47C76-A6DE-481A-AA8D-BAD7B7776397}"/>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3086463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8BF952-1D0E-4DAE-9E23-3B32D7BD62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8B0EFDD-2108-49A8-83C3-E797B9F467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3541B52-601A-424E-86C8-3A75C97DBBE4}"/>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5" name="Marcador de pie de página 4">
            <a:extLst>
              <a:ext uri="{FF2B5EF4-FFF2-40B4-BE49-F238E27FC236}">
                <a16:creationId xmlns:a16="http://schemas.microsoft.com/office/drawing/2014/main" id="{B0B2D157-E7DA-4294-B85C-22B3E85FB8D1}"/>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C6AB395-A830-47B2-87EB-368B04796CDE}"/>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3451764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F0E0A7-C597-40CC-8D8E-AF35F4E12B43}"/>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9F7B5695-74B0-46FC-B143-3C9FB0C60C5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51C9ABF0-4D4E-4795-BBDD-62D4D4DC883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1F3B12B7-A7FC-40D5-AF18-99E8E132FA6D}"/>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6" name="Marcador de pie de página 5">
            <a:extLst>
              <a:ext uri="{FF2B5EF4-FFF2-40B4-BE49-F238E27FC236}">
                <a16:creationId xmlns:a16="http://schemas.microsoft.com/office/drawing/2014/main" id="{D9BF3CAC-F577-49D6-9A7D-5E63476ED598}"/>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111FEB43-2BE4-4555-AC9A-A7A658B82694}"/>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3578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0D20D9-A361-4DC4-B934-BB73C63B0FB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39A0F9E9-36A6-4FE4-B189-F311BEEEBE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DD1A8FD-3B0B-4798-9678-6F6A564DDAF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0B1CF085-65AA-4753-A5D1-25CA0D088D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F0C3282-82C6-4450-8047-22BC44E28E4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5792A817-8BF7-4897-9999-0203A214928A}"/>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8" name="Marcador de pie de página 7">
            <a:extLst>
              <a:ext uri="{FF2B5EF4-FFF2-40B4-BE49-F238E27FC236}">
                <a16:creationId xmlns:a16="http://schemas.microsoft.com/office/drawing/2014/main" id="{22484BCE-F1E8-4BC8-9C4E-5FDD19B1BBCA}"/>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346E7311-F98A-43D7-9AC3-71648E24015F}"/>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4139850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28CD17-E6F9-419F-9926-F2BFA43FF01A}"/>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FDF30F46-D78D-438B-9497-3D869BDA7B70}"/>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4" name="Marcador de pie de página 3">
            <a:extLst>
              <a:ext uri="{FF2B5EF4-FFF2-40B4-BE49-F238E27FC236}">
                <a16:creationId xmlns:a16="http://schemas.microsoft.com/office/drawing/2014/main" id="{02379860-0A9C-412E-98A0-6452FEBD8311}"/>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B89D247A-8309-4FFC-9463-92DF664207FC}"/>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2718334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50823FD-B445-4E88-B4B5-A885D4D36562}"/>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3" name="Marcador de pie de página 2">
            <a:extLst>
              <a:ext uri="{FF2B5EF4-FFF2-40B4-BE49-F238E27FC236}">
                <a16:creationId xmlns:a16="http://schemas.microsoft.com/office/drawing/2014/main" id="{5CAFE430-60B7-4216-98F7-2B0E12896612}"/>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588A0691-8AD4-4CE1-B38D-197A7BDF0EA4}"/>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3147022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D43124-4E3A-43D8-B4FB-8FBCCF1EBD1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1655E2C5-91C8-481E-B866-F22066D9B2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883F42C8-A512-469D-B710-C3A9F85670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A33C66D-7F25-4BCB-A38E-D60E787A02EB}"/>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6" name="Marcador de pie de página 5">
            <a:extLst>
              <a:ext uri="{FF2B5EF4-FFF2-40B4-BE49-F238E27FC236}">
                <a16:creationId xmlns:a16="http://schemas.microsoft.com/office/drawing/2014/main" id="{5429FAF6-C5A3-4397-B7B7-4CC3DE14E728}"/>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B31E918E-E8BE-48F0-A483-FA95CB6FCB4E}"/>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3300770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83682E-E8AF-4486-8971-F133DF2395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00250092-F90B-4E9D-8AC9-AC70017715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32E6FAA5-063F-4953-95E2-48AB4F3070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D74202-81FC-423A-8A8D-2C223A827CDB}"/>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6" name="Marcador de pie de página 5">
            <a:extLst>
              <a:ext uri="{FF2B5EF4-FFF2-40B4-BE49-F238E27FC236}">
                <a16:creationId xmlns:a16="http://schemas.microsoft.com/office/drawing/2014/main" id="{BD99E78C-03E8-4AB2-A0E1-9E7A94DDBBDA}"/>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7B3F1A5F-69AC-4B9E-BD36-C874006D6D4A}"/>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3391494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53876D-965B-4E21-B5BC-79B3262FD4A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3E020EC-A8C6-4917-809E-A34034E8A84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A6F9FF4-FDAD-486E-B830-1CB03102C24C}"/>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5" name="Marcador de pie de página 4">
            <a:extLst>
              <a:ext uri="{FF2B5EF4-FFF2-40B4-BE49-F238E27FC236}">
                <a16:creationId xmlns:a16="http://schemas.microsoft.com/office/drawing/2014/main" id="{813BEF7E-6071-4A2C-B84D-F50D576BC55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1763B5B-B77E-401B-A06F-7E427BF68328}"/>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2983180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A56DBC0-DECF-4ACF-A2D0-08823991412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B97F010F-E106-4D23-BCB6-0D86E934F42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A1EAD76-4A5A-4E28-ACFB-C604AFA7B1D7}"/>
              </a:ext>
            </a:extLst>
          </p:cNvPr>
          <p:cNvSpPr>
            <a:spLocks noGrp="1"/>
          </p:cNvSpPr>
          <p:nvPr>
            <p:ph type="dt" sz="half" idx="10"/>
          </p:nvPr>
        </p:nvSpPr>
        <p:spPr/>
        <p:txBody>
          <a:bodyPr/>
          <a:lstStyle/>
          <a:p>
            <a:fld id="{ABAAA62A-1F8B-498C-81FF-425AADD9603D}" type="datetimeFigureOut">
              <a:rPr lang="es-EC" smtClean="0"/>
              <a:t>14/7/2023</a:t>
            </a:fld>
            <a:endParaRPr lang="es-EC"/>
          </a:p>
        </p:txBody>
      </p:sp>
      <p:sp>
        <p:nvSpPr>
          <p:cNvPr id="5" name="Marcador de pie de página 4">
            <a:extLst>
              <a:ext uri="{FF2B5EF4-FFF2-40B4-BE49-F238E27FC236}">
                <a16:creationId xmlns:a16="http://schemas.microsoft.com/office/drawing/2014/main" id="{92FE5435-A847-4797-BC2E-88FCCA81C7C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502F57D3-D850-4A78-BA17-DCF68385CFC5}"/>
              </a:ext>
            </a:extLst>
          </p:cNvPr>
          <p:cNvSpPr>
            <a:spLocks noGrp="1"/>
          </p:cNvSpPr>
          <p:nvPr>
            <p:ph type="sldNum" sz="quarter" idx="12"/>
          </p:nvPr>
        </p:nvSpPr>
        <p:spPr/>
        <p:txBody>
          <a:bodyPr/>
          <a:lstStyle/>
          <a:p>
            <a:fld id="{A4D91BA0-FAA1-4BF7-9A75-652EA55A737D}" type="slidenum">
              <a:rPr lang="es-EC" smtClean="0"/>
              <a:t>‹Nº›</a:t>
            </a:fld>
            <a:endParaRPr lang="es-EC"/>
          </a:p>
        </p:txBody>
      </p:sp>
    </p:spTree>
    <p:extLst>
      <p:ext uri="{BB962C8B-B14F-4D97-AF65-F5344CB8AC3E}">
        <p14:creationId xmlns:p14="http://schemas.microsoft.com/office/powerpoint/2010/main" val="6456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375F543-2A8E-4793-B40A-14D3D8D028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9F01932F-85E1-4B5B-983B-5F90815644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08552065-35B1-443D-B45B-48E2B96339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AA62A-1F8B-498C-81FF-425AADD9603D}" type="datetimeFigureOut">
              <a:rPr lang="es-EC" smtClean="0"/>
              <a:t>14/7/2023</a:t>
            </a:fld>
            <a:endParaRPr lang="es-EC"/>
          </a:p>
        </p:txBody>
      </p:sp>
      <p:sp>
        <p:nvSpPr>
          <p:cNvPr id="5" name="Marcador de pie de página 4">
            <a:extLst>
              <a:ext uri="{FF2B5EF4-FFF2-40B4-BE49-F238E27FC236}">
                <a16:creationId xmlns:a16="http://schemas.microsoft.com/office/drawing/2014/main" id="{C083DFBD-6452-4233-9D18-420AFEC6F7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65A63584-4707-4BE6-8686-73D1056FDE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91BA0-FAA1-4BF7-9A75-652EA55A737D}" type="slidenum">
              <a:rPr lang="es-EC" smtClean="0"/>
              <a:t>‹Nº›</a:t>
            </a:fld>
            <a:endParaRPr lang="es-EC"/>
          </a:p>
        </p:txBody>
      </p:sp>
    </p:spTree>
    <p:extLst>
      <p:ext uri="{BB962C8B-B14F-4D97-AF65-F5344CB8AC3E}">
        <p14:creationId xmlns:p14="http://schemas.microsoft.com/office/powerpoint/2010/main" val="28815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rgbClr val="0070C0"/>
              </a:buClr>
              <a:buSzPct val="100000"/>
              <a:buNone/>
            </a:pPr>
            <a:r>
              <a:rPr lang="es-EC" sz="12800" b="1" i="1" dirty="0">
                <a:solidFill>
                  <a:srgbClr val="0070C0"/>
                </a:solidFill>
                <a:latin typeface="Calibri"/>
                <a:ea typeface="Calibri"/>
                <a:cs typeface="Calibri"/>
                <a:sym typeface="Calibri"/>
              </a:rPr>
              <a:t>“Escuela de Formación para Mujeres Rurales” </a:t>
            </a:r>
            <a:endParaRPr dirty="0"/>
          </a:p>
          <a:p>
            <a:pPr marL="0" lvl="0" indent="0" algn="ctr" rtl="0">
              <a:lnSpc>
                <a:spcPct val="90000"/>
              </a:lnSpc>
              <a:spcBef>
                <a:spcPts val="1000"/>
              </a:spcBef>
              <a:spcAft>
                <a:spcPts val="0"/>
              </a:spcAft>
              <a:buClr>
                <a:schemeClr val="dk1"/>
              </a:buClr>
              <a:buSzPct val="100000"/>
              <a:buNone/>
            </a:pPr>
            <a:endParaRPr sz="7200" b="1" i="1" dirty="0">
              <a:solidFill>
                <a:srgbClr val="0070C0"/>
              </a:solidFill>
              <a:latin typeface="Calibri"/>
              <a:ea typeface="Calibri"/>
              <a:cs typeface="Calibri"/>
              <a:sym typeface="Calibri"/>
            </a:endParaRPr>
          </a:p>
          <a:p>
            <a:pPr marL="0" lvl="0" indent="0" algn="ctr" rtl="0">
              <a:lnSpc>
                <a:spcPct val="90000"/>
              </a:lnSpc>
              <a:spcBef>
                <a:spcPts val="1000"/>
              </a:spcBef>
              <a:spcAft>
                <a:spcPts val="0"/>
              </a:spcAft>
              <a:buClr>
                <a:srgbClr val="0070C0"/>
              </a:buClr>
              <a:buSzPct val="100000"/>
              <a:buNone/>
            </a:pPr>
            <a:r>
              <a:rPr lang="es-EC" sz="7200" b="1" i="1" dirty="0">
                <a:solidFill>
                  <a:srgbClr val="0070C0"/>
                </a:solidFill>
                <a:latin typeface="Calibri"/>
                <a:ea typeface="Calibri"/>
                <a:cs typeface="Calibri"/>
                <a:sym typeface="Calibri"/>
              </a:rPr>
              <a:t>Módulo III</a:t>
            </a:r>
            <a:endParaRPr sz="7200" b="1" i="1" dirty="0">
              <a:solidFill>
                <a:srgbClr val="0070C0"/>
              </a:solidFill>
            </a:endParaRPr>
          </a:p>
          <a:p>
            <a:pPr marL="0" lvl="0" indent="0" algn="ctr" rtl="0">
              <a:lnSpc>
                <a:spcPct val="90000"/>
              </a:lnSpc>
              <a:spcBef>
                <a:spcPts val="1000"/>
              </a:spcBef>
              <a:spcAft>
                <a:spcPts val="0"/>
              </a:spcAft>
              <a:buClr>
                <a:srgbClr val="0070C0"/>
              </a:buClr>
              <a:buSzPct val="100000"/>
              <a:buNone/>
            </a:pPr>
            <a:r>
              <a:rPr lang="es-EC" sz="7200" b="1" i="1" dirty="0">
                <a:solidFill>
                  <a:srgbClr val="0070C0"/>
                </a:solidFill>
                <a:latin typeface="Calibri"/>
                <a:cs typeface="Calibri"/>
                <a:sym typeface="Calibri"/>
              </a:rPr>
              <a:t>Tierra, producción y cambio climático</a:t>
            </a:r>
            <a:endParaRPr dirty="0"/>
          </a:p>
          <a:p>
            <a:pPr marL="0" lvl="0" indent="0" algn="ctr" rtl="0">
              <a:lnSpc>
                <a:spcPct val="107000"/>
              </a:lnSpc>
              <a:spcBef>
                <a:spcPts val="1800"/>
              </a:spcBef>
              <a:spcAft>
                <a:spcPts val="0"/>
              </a:spcAft>
              <a:buClr>
                <a:schemeClr val="dk1"/>
              </a:buClr>
              <a:buSzPct val="100000"/>
              <a:buNone/>
            </a:pPr>
            <a:endParaRPr sz="7200" b="1" i="1" dirty="0">
              <a:solidFill>
                <a:srgbClr val="0070C0"/>
              </a:solidFill>
              <a:latin typeface="Calibri"/>
              <a:ea typeface="Calibri"/>
              <a:cs typeface="Calibri"/>
              <a:sym typeface="Calibri"/>
            </a:endParaRPr>
          </a:p>
          <a:p>
            <a:pPr marL="0" lvl="0" indent="0" algn="r" rtl="0">
              <a:lnSpc>
                <a:spcPct val="107000"/>
              </a:lnSpc>
              <a:spcBef>
                <a:spcPts val="1800"/>
              </a:spcBef>
              <a:spcAft>
                <a:spcPts val="0"/>
              </a:spcAft>
              <a:buClr>
                <a:srgbClr val="0070C0"/>
              </a:buClr>
              <a:buSzPct val="100000"/>
              <a:buNone/>
            </a:pPr>
            <a:r>
              <a:rPr lang="es-EC" sz="5600" b="1" i="1" dirty="0" err="1">
                <a:solidFill>
                  <a:srgbClr val="0070C0"/>
                </a:solidFill>
                <a:latin typeface="Calibri"/>
                <a:ea typeface="Calibri"/>
                <a:cs typeface="Calibri"/>
                <a:sym typeface="Calibri"/>
              </a:rPr>
              <a:t>Zucy</a:t>
            </a:r>
            <a:r>
              <a:rPr lang="es-EC" sz="5600" b="1" i="1" dirty="0">
                <a:solidFill>
                  <a:srgbClr val="0070C0"/>
                </a:solidFill>
                <a:latin typeface="Calibri"/>
                <a:ea typeface="Calibri"/>
                <a:cs typeface="Calibri"/>
                <a:sym typeface="Calibri"/>
              </a:rPr>
              <a:t> Haro</a:t>
            </a:r>
            <a:endParaRPr dirty="0"/>
          </a:p>
          <a:p>
            <a:pPr marL="0" lvl="0" indent="0" algn="r" rtl="0">
              <a:lnSpc>
                <a:spcPct val="107000"/>
              </a:lnSpc>
              <a:spcBef>
                <a:spcPts val="1800"/>
              </a:spcBef>
              <a:spcAft>
                <a:spcPts val="0"/>
              </a:spcAft>
              <a:buClr>
                <a:srgbClr val="0070C0"/>
              </a:buClr>
              <a:buSzPct val="100000"/>
              <a:buNone/>
            </a:pPr>
            <a:r>
              <a:rPr lang="es-EC" sz="5600" b="1" i="1" dirty="0">
                <a:solidFill>
                  <a:srgbClr val="0070C0"/>
                </a:solidFill>
                <a:latin typeface="Calibri"/>
                <a:ea typeface="Calibri"/>
                <a:cs typeface="Calibri"/>
                <a:sym typeface="Calibri"/>
              </a:rPr>
              <a:t>Mayo 2023</a:t>
            </a:r>
            <a:endParaRPr dirty="0"/>
          </a:p>
          <a:p>
            <a:pPr marL="0" lvl="0" indent="0" algn="ctr" rtl="0">
              <a:lnSpc>
                <a:spcPct val="90000"/>
              </a:lnSpc>
              <a:spcBef>
                <a:spcPts val="1800"/>
              </a:spcBef>
              <a:spcAft>
                <a:spcPts val="0"/>
              </a:spcAft>
              <a:buClr>
                <a:schemeClr val="dk1"/>
              </a:buClr>
              <a:buSzPct val="100000"/>
              <a:buNone/>
            </a:pPr>
            <a:endParaRPr sz="1800" b="1" i="1" dirty="0">
              <a:solidFill>
                <a:srgbClr val="000000"/>
              </a:solidFill>
              <a:latin typeface="Calibri"/>
              <a:ea typeface="Calibri"/>
              <a:cs typeface="Calibri"/>
              <a:sym typeface="Calibri"/>
            </a:endParaRPr>
          </a:p>
          <a:p>
            <a:pPr marL="0" lvl="0" indent="0" algn="ctr" rtl="0">
              <a:lnSpc>
                <a:spcPct val="90000"/>
              </a:lnSpc>
              <a:spcBef>
                <a:spcPts val="1000"/>
              </a:spcBef>
              <a:spcAft>
                <a:spcPts val="0"/>
              </a:spcAft>
              <a:buClr>
                <a:schemeClr val="dk1"/>
              </a:buClr>
              <a:buSzPct val="100000"/>
              <a:buNone/>
            </a:pPr>
            <a:endParaRPr sz="1800" b="1" i="1" dirty="0">
              <a:solidFill>
                <a:srgbClr val="000000"/>
              </a:solidFill>
              <a:latin typeface="Calibri"/>
              <a:ea typeface="Calibri"/>
              <a:cs typeface="Calibri"/>
              <a:sym typeface="Calibri"/>
            </a:endParaRPr>
          </a:p>
          <a:p>
            <a:pPr marL="0" lvl="0" indent="0" algn="ctr" rtl="0">
              <a:lnSpc>
                <a:spcPct val="90000"/>
              </a:lnSpc>
              <a:spcBef>
                <a:spcPts val="1000"/>
              </a:spcBef>
              <a:spcAft>
                <a:spcPts val="0"/>
              </a:spcAft>
              <a:buClr>
                <a:schemeClr val="dk1"/>
              </a:buClr>
              <a:buSzPct val="100000"/>
              <a:buNone/>
            </a:pPr>
            <a:endParaRPr sz="1800" dirty="0">
              <a:solidFill>
                <a:srgbClr val="000000"/>
              </a:solidFill>
              <a:latin typeface="Calibri"/>
              <a:ea typeface="Calibri"/>
              <a:cs typeface="Calibri"/>
              <a:sym typeface="Calibri"/>
            </a:endParaRPr>
          </a:p>
          <a:p>
            <a:pPr marL="0" lvl="0" indent="0" algn="ctr" rtl="0">
              <a:lnSpc>
                <a:spcPct val="90000"/>
              </a:lnSpc>
              <a:spcBef>
                <a:spcPts val="1000"/>
              </a:spcBef>
              <a:spcAft>
                <a:spcPts val="0"/>
              </a:spcAft>
              <a:buClr>
                <a:srgbClr val="000000"/>
              </a:buClr>
              <a:buSzPct val="100000"/>
              <a:buNone/>
            </a:pPr>
            <a:r>
              <a:rPr lang="es-EC" sz="1800" b="1" i="1" dirty="0">
                <a:solidFill>
                  <a:srgbClr val="000000"/>
                </a:solidFill>
                <a:latin typeface="Calibri"/>
                <a:ea typeface="Calibri"/>
                <a:cs typeface="Calibri"/>
                <a:sym typeface="Calibri"/>
              </a:rPr>
              <a:t> </a:t>
            </a:r>
            <a:endParaRPr sz="1800" dirty="0">
              <a:solidFill>
                <a:srgbClr val="000000"/>
              </a:solidFill>
              <a:latin typeface="Calibri"/>
              <a:ea typeface="Calibri"/>
              <a:cs typeface="Calibri"/>
              <a:sym typeface="Calibri"/>
            </a:endParaRPr>
          </a:p>
          <a:p>
            <a:pPr marL="0" lvl="0" indent="0" algn="ctr" rtl="0">
              <a:lnSpc>
                <a:spcPct val="90000"/>
              </a:lnSpc>
              <a:spcBef>
                <a:spcPts val="1000"/>
              </a:spcBef>
              <a:spcAft>
                <a:spcPts val="0"/>
              </a:spcAft>
              <a:buClr>
                <a:schemeClr val="dk1"/>
              </a:buClr>
              <a:buSzPct val="100000"/>
              <a:buNone/>
            </a:pPr>
            <a:endParaRPr dirty="0"/>
          </a:p>
        </p:txBody>
      </p:sp>
      <p:sp>
        <p:nvSpPr>
          <p:cNvPr id="86" name="Google Shape;86;p1"/>
          <p:cNvSpPr txBox="1"/>
          <p:nvPr/>
        </p:nvSpPr>
        <p:spPr>
          <a:xfrm>
            <a:off x="2202874" y="2189018"/>
            <a:ext cx="7675728" cy="1238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C" sz="1800" b="0" i="0" u="none" strike="noStrike" cap="none" dirty="0">
                <a:solidFill>
                  <a:srgbClr val="000000"/>
                </a:solidFill>
                <a:latin typeface="Calibri"/>
                <a:ea typeface="Calibri"/>
                <a:cs typeface="Calibri"/>
                <a:sym typeface="Calibri"/>
              </a:rPr>
              <a:t> </a:t>
            </a:r>
            <a:endParaRPr sz="2800" b="0" i="0" u="none" strike="noStrike" cap="none" dirty="0">
              <a:solidFill>
                <a:srgbClr val="000000"/>
              </a:solidFill>
              <a:latin typeface="Calibri"/>
              <a:ea typeface="Calibri"/>
              <a:cs typeface="Calibri"/>
              <a:sym typeface="Calibri"/>
            </a:endParaRPr>
          </a:p>
          <a:p>
            <a:pPr marL="0" marR="0" lvl="0" indent="0" algn="ctr" rtl="0">
              <a:spcBef>
                <a:spcPts val="0"/>
              </a:spcBef>
              <a:spcAft>
                <a:spcPts val="0"/>
              </a:spcAft>
              <a:buNone/>
            </a:pPr>
            <a:r>
              <a:rPr lang="es-EC" sz="2800" b="0" i="0" u="none" strike="noStrike" cap="none" dirty="0">
                <a:solidFill>
                  <a:srgbClr val="0070C0"/>
                </a:solidFill>
                <a:latin typeface="Calibri"/>
                <a:ea typeface="Calibri"/>
                <a:cs typeface="Calibri"/>
                <a:sym typeface="Calibri"/>
              </a:rPr>
              <a:t>Red de Mujeres Rurales de Latinoamérica y el Caribe REDLAC</a:t>
            </a:r>
            <a:endParaRPr sz="3200" b="0" i="0" u="none" strike="noStrike" cap="none" dirty="0">
              <a:solidFill>
                <a:srgbClr val="0070C0"/>
              </a:solidFill>
              <a:latin typeface="Calibri"/>
              <a:ea typeface="Calibri"/>
              <a:cs typeface="Calibri"/>
              <a:sym typeface="Calibri"/>
            </a:endParaRPr>
          </a:p>
        </p:txBody>
      </p:sp>
      <p:pic>
        <p:nvPicPr>
          <p:cNvPr id="87" name="Google Shape;87;p1"/>
          <p:cNvPicPr preferRelativeResize="0"/>
          <p:nvPr/>
        </p:nvPicPr>
        <p:blipFill rotWithShape="1">
          <a:blip r:embed="rId4">
            <a:alphaModFix/>
          </a:blip>
          <a:srcRect/>
          <a:stretch/>
        </p:blipFill>
        <p:spPr>
          <a:xfrm>
            <a:off x="5683110" y="-477278"/>
            <a:ext cx="3568127" cy="3568127"/>
          </a:xfrm>
          <a:prstGeom prst="rect">
            <a:avLst/>
          </a:prstGeom>
          <a:noFill/>
          <a:ln>
            <a:noFill/>
          </a:ln>
        </p:spPr>
      </p:pic>
      <p:pic>
        <p:nvPicPr>
          <p:cNvPr id="88" name="Google Shape;88;p1"/>
          <p:cNvPicPr preferRelativeResize="0"/>
          <p:nvPr/>
        </p:nvPicPr>
        <p:blipFill rotWithShape="1">
          <a:blip r:embed="rId5">
            <a:alphaModFix/>
          </a:blip>
          <a:srcRect/>
          <a:stretch/>
        </p:blipFill>
        <p:spPr>
          <a:xfrm>
            <a:off x="2961163" y="-99276"/>
            <a:ext cx="2812125" cy="2812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706B5AD-9801-4200-ACDD-6C0DDA6D6DCC}"/>
              </a:ext>
            </a:extLst>
          </p:cNvPr>
          <p:cNvSpPr/>
          <p:nvPr/>
        </p:nvSpPr>
        <p:spPr>
          <a:xfrm>
            <a:off x="6096000" y="1389491"/>
            <a:ext cx="4513729" cy="3379002"/>
          </a:xfrm>
          <a:prstGeom prst="rect">
            <a:avLst/>
          </a:prstGeom>
        </p:spPr>
        <p:txBody>
          <a:bodyPr wrap="square">
            <a:spAutoFit/>
          </a:bodyPr>
          <a:lstStyle/>
          <a:p>
            <a:pPr algn="just">
              <a:lnSpc>
                <a:spcPct val="115000"/>
              </a:lnSpc>
              <a:spcAft>
                <a:spcPts val="1000"/>
              </a:spcAft>
            </a:pPr>
            <a:r>
              <a:rPr lang="es-EC" dirty="0">
                <a:latin typeface="Arial" panose="020B0604020202020204" pitchFamily="34" charset="0"/>
                <a:ea typeface="Calibri" panose="020F0502020204030204" pitchFamily="34" charset="0"/>
                <a:cs typeface="Arial" panose="020B0604020202020204" pitchFamily="34" charset="0"/>
              </a:rPr>
              <a:t>Los efectos del cambio climático han sido reconocidos por los diferentes países, y desde hace muchos años se buscan mitigar de distintas formas las afectaciones en los recursos naturales. </a:t>
            </a:r>
          </a:p>
          <a:p>
            <a:pPr algn="just">
              <a:lnSpc>
                <a:spcPct val="115000"/>
              </a:lnSpc>
              <a:spcAft>
                <a:spcPts val="1000"/>
              </a:spcAft>
            </a:pPr>
            <a:r>
              <a:rPr lang="es-EC" dirty="0">
                <a:latin typeface="Arial" panose="020B0604020202020204" pitchFamily="34" charset="0"/>
                <a:ea typeface="Calibri" panose="020F0502020204030204" pitchFamily="34" charset="0"/>
                <a:cs typeface="Arial" panose="020B0604020202020204" pitchFamily="34" charset="0"/>
              </a:rPr>
              <a:t>Para la ONU, </a:t>
            </a:r>
            <a:r>
              <a:rPr lang="es-EC" b="1" i="1" dirty="0">
                <a:latin typeface="Arial" panose="020B0604020202020204" pitchFamily="34" charset="0"/>
                <a:ea typeface="Calibri" panose="020F0502020204030204" pitchFamily="34" charset="0"/>
                <a:cs typeface="Arial" panose="020B0604020202020204" pitchFamily="34" charset="0"/>
              </a:rPr>
              <a:t>las mujeres rurales </a:t>
            </a:r>
            <a:r>
              <a:rPr lang="es-EC" dirty="0">
                <a:latin typeface="Arial" panose="020B0604020202020204" pitchFamily="34" charset="0"/>
                <a:ea typeface="Calibri" panose="020F0502020204030204" pitchFamily="34" charset="0"/>
                <a:cs typeface="Arial" panose="020B0604020202020204" pitchFamily="34" charset="0"/>
              </a:rPr>
              <a:t>desempeñan un papel fundamental en los tres componentes de la seguridad alimentaria: la producción, la distribución y la utilización de los alimentos. </a:t>
            </a: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524" y="5253322"/>
            <a:ext cx="1735865" cy="1735865"/>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9" name="Picture 2" descr="consecuencias del cambio climatico">
            <a:extLst>
              <a:ext uri="{FF2B5EF4-FFF2-40B4-BE49-F238E27FC236}">
                <a16:creationId xmlns:a16="http://schemas.microsoft.com/office/drawing/2014/main" id="{85A2867F-C91E-4124-937C-C2AF4DBE0A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635" y="765714"/>
            <a:ext cx="5200887" cy="46265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80EE01F8-43CE-44C9-A5F1-9B426E73FD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2060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9B74079-AA0E-4740-B9ED-3DB767C96FEE}"/>
              </a:ext>
            </a:extLst>
          </p:cNvPr>
          <p:cNvSpPr>
            <a:spLocks noGrp="1"/>
          </p:cNvSpPr>
          <p:nvPr>
            <p:ph idx="1"/>
          </p:nvPr>
        </p:nvSpPr>
        <p:spPr>
          <a:xfrm>
            <a:off x="1906569" y="4209341"/>
            <a:ext cx="8378862" cy="849955"/>
          </a:xfrm>
        </p:spPr>
        <p:txBody>
          <a:bodyPr>
            <a:noAutofit/>
          </a:bodyPr>
          <a:lstStyle/>
          <a:p>
            <a:pPr marL="0" indent="0" algn="ctr">
              <a:buNone/>
            </a:pPr>
            <a:r>
              <a:rPr lang="es-EC" sz="2000" dirty="0">
                <a:latin typeface="Arial" panose="020B0604020202020204" pitchFamily="34" charset="0"/>
                <a:ea typeface="Calibri" panose="020F0502020204030204" pitchFamily="34" charset="0"/>
                <a:cs typeface="Arial" panose="020B0604020202020204" pitchFamily="34" charset="0"/>
              </a:rPr>
              <a:t>En busca de la “seguridad alimentaria”  como </a:t>
            </a:r>
            <a:r>
              <a:rPr lang="es-EC" sz="2000" b="1" i="1" dirty="0">
                <a:latin typeface="Arial" panose="020B0604020202020204" pitchFamily="34" charset="0"/>
                <a:ea typeface="Calibri" panose="020F0502020204030204" pitchFamily="34" charset="0"/>
                <a:cs typeface="Arial" panose="020B0604020202020204" pitchFamily="34" charset="0"/>
              </a:rPr>
              <a:t>productoras, agricultoras e integrantes de cooperativas</a:t>
            </a:r>
            <a:r>
              <a:rPr lang="es-EC" sz="2000" dirty="0">
                <a:latin typeface="Arial" panose="020B0604020202020204" pitchFamily="34" charset="0"/>
                <a:ea typeface="Calibri" panose="020F0502020204030204" pitchFamily="34" charset="0"/>
                <a:cs typeface="Arial" panose="020B0604020202020204" pitchFamily="34" charset="0"/>
              </a:rPr>
              <a:t>, las mujeres están adoptando cada vez más prácticas tecnológicas ancestrales, indígenas y modernas sostenibles a fin de dar respuesta a la variabilidad del clima y a las frecuentes crisis climáticas. </a:t>
            </a:r>
            <a:endParaRPr lang="es-EC" sz="20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524" y="5253322"/>
            <a:ext cx="1735865" cy="1735865"/>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grpSp>
        <p:nvGrpSpPr>
          <p:cNvPr id="7" name="Grupo 6">
            <a:extLst>
              <a:ext uri="{FF2B5EF4-FFF2-40B4-BE49-F238E27FC236}">
                <a16:creationId xmlns:a16="http://schemas.microsoft.com/office/drawing/2014/main" id="{BBF3A404-30C9-4544-8878-B19299E2E81A}"/>
              </a:ext>
            </a:extLst>
          </p:cNvPr>
          <p:cNvGrpSpPr/>
          <p:nvPr/>
        </p:nvGrpSpPr>
        <p:grpSpPr>
          <a:xfrm>
            <a:off x="2499360" y="379092"/>
            <a:ext cx="6617746" cy="3636224"/>
            <a:chOff x="2499360" y="379092"/>
            <a:chExt cx="6617746" cy="3636224"/>
          </a:xfrm>
        </p:grpSpPr>
        <p:pic>
          <p:nvPicPr>
            <p:cNvPr id="7170" name="Picture 2">
              <a:extLst>
                <a:ext uri="{FF2B5EF4-FFF2-40B4-BE49-F238E27FC236}">
                  <a16:creationId xmlns:a16="http://schemas.microsoft.com/office/drawing/2014/main" id="{AE799B3D-14AC-4063-AE7A-4A58834B5E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27" t="16666" r="23137" b="7797"/>
            <a:stretch/>
          </p:blipFill>
          <p:spPr bwMode="auto">
            <a:xfrm>
              <a:off x="2499360" y="379092"/>
              <a:ext cx="6165669" cy="3636224"/>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C4E58B13-FB30-4A87-AD12-4A61DEB08C09}"/>
                </a:ext>
              </a:extLst>
            </p:cNvPr>
            <p:cNvSpPr/>
            <p:nvPr/>
          </p:nvSpPr>
          <p:spPr>
            <a:xfrm>
              <a:off x="8476770" y="3073326"/>
              <a:ext cx="640336" cy="645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pic>
        <p:nvPicPr>
          <p:cNvPr id="9" name="Google Shape;84;p1">
            <a:extLst>
              <a:ext uri="{FF2B5EF4-FFF2-40B4-BE49-F238E27FC236}">
                <a16:creationId xmlns:a16="http://schemas.microsoft.com/office/drawing/2014/main" id="{46440686-DBF9-4591-9027-13D3F63C6949}"/>
              </a:ext>
            </a:extLst>
          </p:cNvPr>
          <p:cNvPicPr preferRelativeResize="0"/>
          <p:nvPr/>
        </p:nvPicPr>
        <p:blipFill rotWithShape="1">
          <a:blip r:embed="rId5">
            <a:alphaModFix/>
          </a:blip>
          <a:srcRect/>
          <a:stretch/>
        </p:blipFill>
        <p:spPr>
          <a:xfrm>
            <a:off x="-2052" y="0"/>
            <a:ext cx="12192000" cy="6858000"/>
          </a:xfrm>
          <a:prstGeom prst="rect">
            <a:avLst/>
          </a:prstGeom>
          <a:noFill/>
          <a:ln>
            <a:noFill/>
          </a:ln>
        </p:spPr>
      </p:pic>
    </p:spTree>
    <p:extLst>
      <p:ext uri="{BB962C8B-B14F-4D97-AF65-F5344CB8AC3E}">
        <p14:creationId xmlns:p14="http://schemas.microsoft.com/office/powerpoint/2010/main" val="165118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85A25778-50A8-4ACE-BEE8-B2CAF90486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524" y="5253322"/>
            <a:ext cx="1735865" cy="1735865"/>
          </a:xfrm>
          <a:prstGeom prst="rect">
            <a:avLst/>
          </a:prstGeom>
        </p:spPr>
      </p:pic>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4" name="Cambio Climático 2">
            <a:hlinkClick r:id="" action="ppaction://media"/>
            <a:extLst>
              <a:ext uri="{FF2B5EF4-FFF2-40B4-BE49-F238E27FC236}">
                <a16:creationId xmlns:a16="http://schemas.microsoft.com/office/drawing/2014/main" id="{ED3F8DC4-E7FE-4C9D-81E6-1D447AB24EA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89936" y="632012"/>
            <a:ext cx="7709447" cy="4336564"/>
          </a:xfrm>
          <a:prstGeom prst="rect">
            <a:avLst/>
          </a:prstGeom>
        </p:spPr>
      </p:pic>
    </p:spTree>
    <p:extLst>
      <p:ext uri="{BB962C8B-B14F-4D97-AF65-F5344CB8AC3E}">
        <p14:creationId xmlns:p14="http://schemas.microsoft.com/office/powerpoint/2010/main" val="106226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43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2" name="Google Shape;282;p10"/>
          <p:cNvSpPr txBox="1">
            <a:spLocks noGrp="1"/>
          </p:cNvSpPr>
          <p:nvPr>
            <p:ph type="title"/>
          </p:nvPr>
        </p:nvSpPr>
        <p:spPr>
          <a:xfrm>
            <a:off x="838200" y="186733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ct val="100000"/>
              <a:buFont typeface="Calibri"/>
              <a:buNone/>
            </a:pPr>
            <a:br>
              <a:rPr lang="es-MX" sz="3600" b="1" dirty="0"/>
            </a:br>
            <a:br>
              <a:rPr lang="es-MX" sz="3600" b="1" dirty="0"/>
            </a:br>
            <a:br>
              <a:rPr lang="es-MX" sz="3600" b="1" dirty="0"/>
            </a:br>
            <a:br>
              <a:rPr lang="es-MX" sz="3600" b="1" dirty="0"/>
            </a:br>
            <a:r>
              <a:rPr lang="es-MX" sz="4800" b="1" dirty="0">
                <a:solidFill>
                  <a:srgbClr val="00B050"/>
                </a:solidFill>
              </a:rPr>
              <a:t>Tarea</a:t>
            </a:r>
            <a:br>
              <a:rPr lang="es-MX" sz="3600" b="1" dirty="0">
                <a:solidFill>
                  <a:srgbClr val="002060"/>
                </a:solidFill>
              </a:rPr>
            </a:br>
            <a:br>
              <a:rPr lang="es-MX" sz="3600" b="1" dirty="0">
                <a:solidFill>
                  <a:srgbClr val="002060"/>
                </a:solidFill>
              </a:rPr>
            </a:br>
            <a:r>
              <a:rPr lang="es-MX" sz="3600" b="1" dirty="0">
                <a:solidFill>
                  <a:srgbClr val="002060"/>
                </a:solidFill>
              </a:rPr>
              <a:t>1. Reflexionar:</a:t>
            </a:r>
            <a:br>
              <a:rPr lang="es-MX" sz="3600" b="1" dirty="0">
                <a:solidFill>
                  <a:srgbClr val="002060"/>
                </a:solidFill>
              </a:rPr>
            </a:br>
            <a:r>
              <a:rPr lang="es-MX" sz="3600" b="1" dirty="0">
                <a:solidFill>
                  <a:srgbClr val="002060"/>
                </a:solidFill>
              </a:rPr>
              <a:t>a) ¿Cuáles son las principales afectaciones relacionadas al cambio climático?</a:t>
            </a:r>
            <a:br>
              <a:rPr lang="es-MX" sz="3600" b="1" dirty="0">
                <a:solidFill>
                  <a:srgbClr val="002060"/>
                </a:solidFill>
              </a:rPr>
            </a:br>
            <a:r>
              <a:rPr lang="es-MX" sz="3600" b="1" dirty="0">
                <a:solidFill>
                  <a:srgbClr val="002060"/>
                </a:solidFill>
              </a:rPr>
              <a:t>b) ¿Qué actividades desarrolladas en su comunidad, considera usted que influyen en el cambio climático? </a:t>
            </a:r>
            <a:br>
              <a:rPr lang="es-MX" sz="3600" b="1" dirty="0">
                <a:solidFill>
                  <a:srgbClr val="002060"/>
                </a:solidFill>
              </a:rPr>
            </a:br>
            <a:r>
              <a:rPr lang="es-MX" sz="3600" b="1" dirty="0">
                <a:solidFill>
                  <a:srgbClr val="002060"/>
                </a:solidFill>
              </a:rPr>
              <a:t>c) Cuáles son las estrategias contra el cambio climático? ¿A quién están dirigidas, quien las ejecuta?</a:t>
            </a:r>
            <a:br>
              <a:rPr lang="es-MX" sz="3600" b="1" dirty="0">
                <a:solidFill>
                  <a:srgbClr val="002060"/>
                </a:solidFill>
              </a:rPr>
            </a:br>
            <a:br>
              <a:rPr lang="es-MX" sz="3600" b="1" dirty="0">
                <a:solidFill>
                  <a:srgbClr val="002060"/>
                </a:solidFill>
              </a:rPr>
            </a:br>
            <a:br>
              <a:rPr lang="es-MX" sz="3600" b="1" dirty="0">
                <a:solidFill>
                  <a:srgbClr val="002060"/>
                </a:solidFill>
              </a:rPr>
            </a:br>
            <a:endParaRPr lang="es-MX" sz="3600" b="1" dirty="0">
              <a:solidFill>
                <a:srgbClr val="002060"/>
              </a:solidFill>
            </a:endParaRPr>
          </a:p>
        </p:txBody>
      </p:sp>
      <p:pic>
        <p:nvPicPr>
          <p:cNvPr id="283" name="Google Shape;283;p10"/>
          <p:cNvPicPr preferRelativeResize="0"/>
          <p:nvPr/>
        </p:nvPicPr>
        <p:blipFill rotWithShape="1">
          <a:blip r:embed="rId3">
            <a:alphaModFix/>
          </a:blip>
          <a:srcRect/>
          <a:stretch/>
        </p:blipFill>
        <p:spPr>
          <a:xfrm>
            <a:off x="1092524" y="5214133"/>
            <a:ext cx="1735865" cy="1735865"/>
          </a:xfrm>
          <a:prstGeom prst="rect">
            <a:avLst/>
          </a:prstGeom>
          <a:noFill/>
          <a:ln>
            <a:noFill/>
          </a:ln>
        </p:spPr>
      </p:pic>
      <p:pic>
        <p:nvPicPr>
          <p:cNvPr id="284" name="Google Shape;284;p10"/>
          <p:cNvPicPr preferRelativeResize="0"/>
          <p:nvPr/>
        </p:nvPicPr>
        <p:blipFill rotWithShape="1">
          <a:blip r:embed="rId4">
            <a:alphaModFix/>
          </a:blip>
          <a:srcRect/>
          <a:stretch/>
        </p:blipFill>
        <p:spPr>
          <a:xfrm>
            <a:off x="8976062" y="5111689"/>
            <a:ext cx="2031057" cy="2031057"/>
          </a:xfrm>
          <a:prstGeom prst="rect">
            <a:avLst/>
          </a:prstGeom>
          <a:noFill/>
          <a:ln>
            <a:noFill/>
          </a:ln>
        </p:spPr>
      </p:pic>
      <p:pic>
        <p:nvPicPr>
          <p:cNvPr id="6" name="Google Shape;84;p1">
            <a:extLst>
              <a:ext uri="{FF2B5EF4-FFF2-40B4-BE49-F238E27FC236}">
                <a16:creationId xmlns:a16="http://schemas.microsoft.com/office/drawing/2014/main" id="{216CE74C-13C3-42D5-BEB9-9D44515BF25F}"/>
              </a:ext>
            </a:extLst>
          </p:cNvPr>
          <p:cNvPicPr preferRelativeResize="0"/>
          <p:nvPr/>
        </p:nvPicPr>
        <p:blipFill rotWithShape="1">
          <a:blip r:embed="rId5">
            <a:alphaModFix/>
          </a:blip>
          <a:srcRect/>
          <a:stretch/>
        </p:blipFill>
        <p:spPr>
          <a:xfrm>
            <a:off x="-2052" y="0"/>
            <a:ext cx="1219200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ra sonriente 4">
            <a:extLst>
              <a:ext uri="{FF2B5EF4-FFF2-40B4-BE49-F238E27FC236}">
                <a16:creationId xmlns:a16="http://schemas.microsoft.com/office/drawing/2014/main" id="{2D74C21E-DAF8-40D3-ABFB-EC77DC1E7D1C}"/>
              </a:ext>
            </a:extLst>
          </p:cNvPr>
          <p:cNvSpPr/>
          <p:nvPr/>
        </p:nvSpPr>
        <p:spPr>
          <a:xfrm>
            <a:off x="8394572" y="3164294"/>
            <a:ext cx="2423402" cy="2282696"/>
          </a:xfrm>
          <a:prstGeom prst="smileyFace">
            <a:avLst>
              <a:gd name="adj" fmla="val -4653"/>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s-ES" dirty="0"/>
          </a:p>
        </p:txBody>
      </p:sp>
      <p:sp>
        <p:nvSpPr>
          <p:cNvPr id="6" name="Cara sonriente 5">
            <a:extLst>
              <a:ext uri="{FF2B5EF4-FFF2-40B4-BE49-F238E27FC236}">
                <a16:creationId xmlns:a16="http://schemas.microsoft.com/office/drawing/2014/main" id="{D090230F-7D93-4E26-8295-541FB3B52893}"/>
              </a:ext>
            </a:extLst>
          </p:cNvPr>
          <p:cNvSpPr/>
          <p:nvPr/>
        </p:nvSpPr>
        <p:spPr>
          <a:xfrm>
            <a:off x="4891327" y="3160470"/>
            <a:ext cx="2423402" cy="2282696"/>
          </a:xfrm>
          <a:prstGeom prst="smileyFace">
            <a:avLst>
              <a:gd name="adj" fmla="val -84"/>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ES" dirty="0"/>
          </a:p>
        </p:txBody>
      </p:sp>
      <p:sp>
        <p:nvSpPr>
          <p:cNvPr id="7" name="Cara sonriente 6">
            <a:extLst>
              <a:ext uri="{FF2B5EF4-FFF2-40B4-BE49-F238E27FC236}">
                <a16:creationId xmlns:a16="http://schemas.microsoft.com/office/drawing/2014/main" id="{A5BBA704-4EDE-455D-9D07-734046CA83A4}"/>
              </a:ext>
            </a:extLst>
          </p:cNvPr>
          <p:cNvSpPr/>
          <p:nvPr/>
        </p:nvSpPr>
        <p:spPr>
          <a:xfrm>
            <a:off x="1388082" y="3152904"/>
            <a:ext cx="2423402" cy="2282696"/>
          </a:xfrm>
          <a:prstGeom prst="smileyFac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s-ES" dirty="0"/>
          </a:p>
        </p:txBody>
      </p:sp>
      <p:sp>
        <p:nvSpPr>
          <p:cNvPr id="9" name="Title 1">
            <a:extLst>
              <a:ext uri="{FF2B5EF4-FFF2-40B4-BE49-F238E27FC236}">
                <a16:creationId xmlns:a16="http://schemas.microsoft.com/office/drawing/2014/main" id="{A4A1F8FA-A901-88EE-6AB2-E9548FFEF6CA}"/>
              </a:ext>
            </a:extLst>
          </p:cNvPr>
          <p:cNvSpPr>
            <a:spLocks noGrp="1"/>
          </p:cNvSpPr>
          <p:nvPr>
            <p:ph type="title"/>
          </p:nvPr>
        </p:nvSpPr>
        <p:spPr>
          <a:xfrm>
            <a:off x="845228" y="620839"/>
            <a:ext cx="10515600" cy="1325563"/>
          </a:xfrm>
        </p:spPr>
        <p:txBody>
          <a:bodyPr>
            <a:normAutofit/>
          </a:bodyPr>
          <a:lstStyle/>
          <a:p>
            <a:pPr algn="ctr"/>
            <a:r>
              <a:rPr lang="es-EC" sz="4800" b="1" i="1" dirty="0">
                <a:solidFill>
                  <a:srgbClr val="00B050"/>
                </a:solidFill>
              </a:rPr>
              <a:t>Taller 4</a:t>
            </a:r>
          </a:p>
        </p:txBody>
      </p:sp>
      <p:sp>
        <p:nvSpPr>
          <p:cNvPr id="11" name="Content Placeholder 2">
            <a:extLst>
              <a:ext uri="{FF2B5EF4-FFF2-40B4-BE49-F238E27FC236}">
                <a16:creationId xmlns:a16="http://schemas.microsoft.com/office/drawing/2014/main" id="{EDAD3451-3796-AAD8-BFEF-3D763090E1B8}"/>
              </a:ext>
            </a:extLst>
          </p:cNvPr>
          <p:cNvSpPr>
            <a:spLocks noGrp="1"/>
          </p:cNvSpPr>
          <p:nvPr>
            <p:ph idx="1"/>
          </p:nvPr>
        </p:nvSpPr>
        <p:spPr>
          <a:xfrm>
            <a:off x="838200" y="2019595"/>
            <a:ext cx="10515600" cy="3546779"/>
          </a:xfrm>
        </p:spPr>
        <p:txBody>
          <a:bodyPr>
            <a:normAutofit/>
          </a:bodyPr>
          <a:lstStyle/>
          <a:p>
            <a:pPr marL="0" indent="0" algn="ctr">
              <a:buNone/>
            </a:pPr>
            <a:r>
              <a:rPr lang="es-EC" sz="3600" dirty="0">
                <a:solidFill>
                  <a:srgbClr val="00B050"/>
                </a:solidFill>
              </a:rPr>
              <a:t>¿Cómo calificaría este cuarto taller?</a:t>
            </a:r>
          </a:p>
        </p:txBody>
      </p:sp>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0" name="Imagen 9">
            <a:extLst>
              <a:ext uri="{FF2B5EF4-FFF2-40B4-BE49-F238E27FC236}">
                <a16:creationId xmlns:a16="http://schemas.microsoft.com/office/drawing/2014/main" id="{E3C04D71-1470-4A92-88F4-6AB87FD3FA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8129884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223</Words>
  <Application>Microsoft Office PowerPoint</Application>
  <PresentationFormat>Panorámica</PresentationFormat>
  <Paragraphs>19</Paragraphs>
  <Slides>6</Slides>
  <Notes>2</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    Tarea  1. Reflexionar: a) ¿Cuáles son las principales afectaciones relacionadas al cambio climático? b) ¿Qué actividades desarrolladas en su comunidad, considera usted que influyen en el cambio climático?  c) Cuáles son las estrategias contra el cambio climático? ¿A quién están dirigidas, quien las ejecuta?   </vt:lpstr>
      <vt:lpstr>Taller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HP</cp:lastModifiedBy>
  <cp:revision>9</cp:revision>
  <dcterms:created xsi:type="dcterms:W3CDTF">2023-07-15T03:15:36Z</dcterms:created>
  <dcterms:modified xsi:type="dcterms:W3CDTF">2023-07-15T04:01:22Z</dcterms:modified>
</cp:coreProperties>
</file>