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9"/>
  </p:notesMasterIdLst>
  <p:sldIdLst>
    <p:sldId id="273" r:id="rId2"/>
    <p:sldId id="272" r:id="rId3"/>
    <p:sldId id="257" r:id="rId4"/>
    <p:sldId id="258" r:id="rId5"/>
    <p:sldId id="276" r:id="rId6"/>
    <p:sldId id="278" r:id="rId7"/>
    <p:sldId id="280" r:id="rId8"/>
    <p:sldId id="281" r:id="rId9"/>
    <p:sldId id="282" r:id="rId10"/>
    <p:sldId id="266" r:id="rId11"/>
    <p:sldId id="283" r:id="rId12"/>
    <p:sldId id="284" r:id="rId13"/>
    <p:sldId id="285" r:id="rId14"/>
    <p:sldId id="290" r:id="rId15"/>
    <p:sldId id="271" r:id="rId16"/>
    <p:sldId id="274" r:id="rId17"/>
    <p:sldId id="275" r:id="rId18"/>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69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image" Target="../media/image7.png"/></Relationships>
</file>

<file path=ppt/diagrams/_rels/data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image" Target="../media/image11.png"/></Relationships>
</file>

<file path=ppt/diagrams/_rels/data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image" Target="../media/image14.png"/></Relationships>
</file>

<file path=ppt/diagrams/_rels/data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image" Target="../media/image1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image" Target="../media/image7.png"/></Relationships>
</file>

<file path=ppt/diagrams/_rels/drawing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image" Target="../media/image11.png"/></Relationships>
</file>

<file path=ppt/diagrams/_rels/drawing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image" Target="../media/image14.png"/></Relationships>
</file>

<file path=ppt/diagrams/_rels/drawing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D10661-023A-457F-830D-159AACA8A3BC}" type="doc">
      <dgm:prSet loTypeId="urn:microsoft.com/office/officeart/2005/8/layout/matrix2" loCatId="matrix" qsTypeId="urn:microsoft.com/office/officeart/2005/8/quickstyle/simple2" qsCatId="simple" csTypeId="urn:microsoft.com/office/officeart/2005/8/colors/accent6_1" csCatId="accent6" phldr="1"/>
      <dgm:spPr/>
      <dgm:t>
        <a:bodyPr/>
        <a:lstStyle/>
        <a:p>
          <a:endParaRPr lang="es-EC"/>
        </a:p>
      </dgm:t>
    </dgm:pt>
    <dgm:pt modelId="{A8C00905-4737-4A30-A76D-2FB1647E20FC}">
      <dgm:prSet phldrT="[Texto]"/>
      <dgm:spPr/>
      <dgm:t>
        <a:bodyPr/>
        <a:lstStyle/>
        <a:p>
          <a:r>
            <a:rPr lang="es-EC" dirty="0"/>
            <a:t>Compromisos de los Estados y Gobiernos</a:t>
          </a:r>
        </a:p>
      </dgm:t>
    </dgm:pt>
    <dgm:pt modelId="{B84B1570-B50A-43BF-B498-0E1EB1064881}" type="parTrans" cxnId="{D0CE63C4-3633-41DE-852E-3BBAB22AAAC4}">
      <dgm:prSet/>
      <dgm:spPr/>
      <dgm:t>
        <a:bodyPr/>
        <a:lstStyle/>
        <a:p>
          <a:endParaRPr lang="es-EC"/>
        </a:p>
      </dgm:t>
    </dgm:pt>
    <dgm:pt modelId="{409CE607-5730-4A57-BD42-AA415EE2FA31}" type="sibTrans" cxnId="{D0CE63C4-3633-41DE-852E-3BBAB22AAAC4}">
      <dgm:prSet/>
      <dgm:spPr/>
      <dgm:t>
        <a:bodyPr/>
        <a:lstStyle/>
        <a:p>
          <a:endParaRPr lang="es-EC"/>
        </a:p>
      </dgm:t>
    </dgm:pt>
    <dgm:pt modelId="{01A754EF-0CBA-4C02-AF8D-5DEF75E61F69}">
      <dgm:prSet phldrT="[Texto]"/>
      <dgm:spPr/>
      <dgm:t>
        <a:bodyPr/>
        <a:lstStyle/>
        <a:p>
          <a:r>
            <a:rPr lang="es-ES" dirty="0">
              <a:latin typeface="+mn-lt"/>
            </a:rPr>
            <a:t>Violencia de Género y Violencia Intrafamiliar</a:t>
          </a:r>
          <a:endParaRPr lang="es-EC" dirty="0"/>
        </a:p>
      </dgm:t>
    </dgm:pt>
    <dgm:pt modelId="{6E37290F-8B94-4CA3-8422-AB513125CA48}" type="parTrans" cxnId="{8B954D52-0E62-4D61-9BD5-9AAAE23D6706}">
      <dgm:prSet/>
      <dgm:spPr/>
      <dgm:t>
        <a:bodyPr/>
        <a:lstStyle/>
        <a:p>
          <a:endParaRPr lang="es-EC"/>
        </a:p>
      </dgm:t>
    </dgm:pt>
    <dgm:pt modelId="{2B114820-D11B-4EE0-BBAD-EE47145EBE45}" type="sibTrans" cxnId="{8B954D52-0E62-4D61-9BD5-9AAAE23D6706}">
      <dgm:prSet/>
      <dgm:spPr/>
      <dgm:t>
        <a:bodyPr/>
        <a:lstStyle/>
        <a:p>
          <a:endParaRPr lang="es-EC"/>
        </a:p>
      </dgm:t>
    </dgm:pt>
    <dgm:pt modelId="{85917F03-7571-4ECD-ADC6-DDE437AB18EF}">
      <dgm:prSet phldrT="[Texto]"/>
      <dgm:spPr/>
      <dgm:t>
        <a:bodyPr/>
        <a:lstStyle/>
        <a:p>
          <a:r>
            <a:rPr lang="es-EC" dirty="0"/>
            <a:t>Debido proceso de Juzgamiento</a:t>
          </a:r>
        </a:p>
      </dgm:t>
    </dgm:pt>
    <dgm:pt modelId="{4A27BB50-B598-4989-BA37-7B2B3DB00EC6}" type="parTrans" cxnId="{05B46016-1A2F-40FD-988A-5C7EA9ADC15A}">
      <dgm:prSet/>
      <dgm:spPr/>
      <dgm:t>
        <a:bodyPr/>
        <a:lstStyle/>
        <a:p>
          <a:endParaRPr lang="es-EC"/>
        </a:p>
      </dgm:t>
    </dgm:pt>
    <dgm:pt modelId="{FB39E52E-19FC-452C-912A-8AF0CEC7A1BB}" type="sibTrans" cxnId="{05B46016-1A2F-40FD-988A-5C7EA9ADC15A}">
      <dgm:prSet/>
      <dgm:spPr/>
      <dgm:t>
        <a:bodyPr/>
        <a:lstStyle/>
        <a:p>
          <a:endParaRPr lang="es-EC"/>
        </a:p>
      </dgm:t>
    </dgm:pt>
    <dgm:pt modelId="{855C18D4-1EDF-4BFE-91B2-D3E87E1F613F}">
      <dgm:prSet phldrT="[Texto]"/>
      <dgm:spPr/>
      <dgm:t>
        <a:bodyPr/>
        <a:lstStyle/>
        <a:p>
          <a:r>
            <a:rPr lang="es-EC" dirty="0"/>
            <a:t>Agresor/a</a:t>
          </a:r>
        </a:p>
      </dgm:t>
    </dgm:pt>
    <dgm:pt modelId="{86A53391-BFEA-44E6-A503-441F6CF99813}" type="parTrans" cxnId="{3D056F7D-1437-4473-9E62-F4F2F4AA73A4}">
      <dgm:prSet/>
      <dgm:spPr/>
      <dgm:t>
        <a:bodyPr/>
        <a:lstStyle/>
        <a:p>
          <a:endParaRPr lang="es-EC"/>
        </a:p>
      </dgm:t>
    </dgm:pt>
    <dgm:pt modelId="{954B8D64-C72E-44BF-800A-A1B15974599C}" type="sibTrans" cxnId="{3D056F7D-1437-4473-9E62-F4F2F4AA73A4}">
      <dgm:prSet/>
      <dgm:spPr/>
      <dgm:t>
        <a:bodyPr/>
        <a:lstStyle/>
        <a:p>
          <a:endParaRPr lang="es-EC"/>
        </a:p>
      </dgm:t>
    </dgm:pt>
    <dgm:pt modelId="{F4C785C3-B1DA-4394-B3FB-96735EF98BAB}" type="pres">
      <dgm:prSet presAssocID="{C3D10661-023A-457F-830D-159AACA8A3BC}" presName="matrix" presStyleCnt="0">
        <dgm:presLayoutVars>
          <dgm:chMax val="1"/>
          <dgm:dir/>
          <dgm:resizeHandles val="exact"/>
        </dgm:presLayoutVars>
      </dgm:prSet>
      <dgm:spPr/>
    </dgm:pt>
    <dgm:pt modelId="{84A97DC7-0E45-478E-94FD-1567B8ECF573}" type="pres">
      <dgm:prSet presAssocID="{C3D10661-023A-457F-830D-159AACA8A3BC}" presName="axisShape" presStyleLbl="bgShp" presStyleIdx="0" presStyleCnt="1"/>
      <dgm:spPr/>
    </dgm:pt>
    <dgm:pt modelId="{B8D486EC-6093-4D0D-96FE-4ABE9DB6436C}" type="pres">
      <dgm:prSet presAssocID="{C3D10661-023A-457F-830D-159AACA8A3BC}" presName="rect1" presStyleLbl="node1" presStyleIdx="0" presStyleCnt="4">
        <dgm:presLayoutVars>
          <dgm:chMax val="0"/>
          <dgm:chPref val="0"/>
          <dgm:bulletEnabled val="1"/>
        </dgm:presLayoutVars>
      </dgm:prSet>
      <dgm:spPr/>
    </dgm:pt>
    <dgm:pt modelId="{FE245D6F-275A-4E43-84BF-56A150CFD12A}" type="pres">
      <dgm:prSet presAssocID="{C3D10661-023A-457F-830D-159AACA8A3BC}" presName="rect2" presStyleLbl="node1" presStyleIdx="1" presStyleCnt="4">
        <dgm:presLayoutVars>
          <dgm:chMax val="0"/>
          <dgm:chPref val="0"/>
          <dgm:bulletEnabled val="1"/>
        </dgm:presLayoutVars>
      </dgm:prSet>
      <dgm:spPr/>
    </dgm:pt>
    <dgm:pt modelId="{7985B465-D95D-4C97-B3BC-01A7C63214B6}" type="pres">
      <dgm:prSet presAssocID="{C3D10661-023A-457F-830D-159AACA8A3BC}" presName="rect3" presStyleLbl="node1" presStyleIdx="2" presStyleCnt="4">
        <dgm:presLayoutVars>
          <dgm:chMax val="0"/>
          <dgm:chPref val="0"/>
          <dgm:bulletEnabled val="1"/>
        </dgm:presLayoutVars>
      </dgm:prSet>
      <dgm:spPr/>
    </dgm:pt>
    <dgm:pt modelId="{7348C595-3EA1-4652-95D5-2BAC49896387}" type="pres">
      <dgm:prSet presAssocID="{C3D10661-023A-457F-830D-159AACA8A3BC}" presName="rect4" presStyleLbl="node1" presStyleIdx="3" presStyleCnt="4">
        <dgm:presLayoutVars>
          <dgm:chMax val="0"/>
          <dgm:chPref val="0"/>
          <dgm:bulletEnabled val="1"/>
        </dgm:presLayoutVars>
      </dgm:prSet>
      <dgm:spPr/>
    </dgm:pt>
  </dgm:ptLst>
  <dgm:cxnLst>
    <dgm:cxn modelId="{05B46016-1A2F-40FD-988A-5C7EA9ADC15A}" srcId="{C3D10661-023A-457F-830D-159AACA8A3BC}" destId="{85917F03-7571-4ECD-ADC6-DDE437AB18EF}" srcOrd="2" destOrd="0" parTransId="{4A27BB50-B598-4989-BA37-7B2B3DB00EC6}" sibTransId="{FB39E52E-19FC-452C-912A-8AF0CEC7A1BB}"/>
    <dgm:cxn modelId="{E657193A-B507-49F6-A74E-BE050506E383}" type="presOf" srcId="{C3D10661-023A-457F-830D-159AACA8A3BC}" destId="{F4C785C3-B1DA-4394-B3FB-96735EF98BAB}" srcOrd="0" destOrd="0" presId="urn:microsoft.com/office/officeart/2005/8/layout/matrix2"/>
    <dgm:cxn modelId="{8B954D52-0E62-4D61-9BD5-9AAAE23D6706}" srcId="{C3D10661-023A-457F-830D-159AACA8A3BC}" destId="{01A754EF-0CBA-4C02-AF8D-5DEF75E61F69}" srcOrd="1" destOrd="0" parTransId="{6E37290F-8B94-4CA3-8422-AB513125CA48}" sibTransId="{2B114820-D11B-4EE0-BBAD-EE47145EBE45}"/>
    <dgm:cxn modelId="{3D056F7D-1437-4473-9E62-F4F2F4AA73A4}" srcId="{C3D10661-023A-457F-830D-159AACA8A3BC}" destId="{855C18D4-1EDF-4BFE-91B2-D3E87E1F613F}" srcOrd="3" destOrd="0" parTransId="{86A53391-BFEA-44E6-A503-441F6CF99813}" sibTransId="{954B8D64-C72E-44BF-800A-A1B15974599C}"/>
    <dgm:cxn modelId="{ED5B328D-8605-4985-997F-8B111F539D16}" type="presOf" srcId="{01A754EF-0CBA-4C02-AF8D-5DEF75E61F69}" destId="{FE245D6F-275A-4E43-84BF-56A150CFD12A}" srcOrd="0" destOrd="0" presId="urn:microsoft.com/office/officeart/2005/8/layout/matrix2"/>
    <dgm:cxn modelId="{0F141C9B-7EAC-4BAE-85FF-9992AE53DE5B}" type="presOf" srcId="{85917F03-7571-4ECD-ADC6-DDE437AB18EF}" destId="{7985B465-D95D-4C97-B3BC-01A7C63214B6}" srcOrd="0" destOrd="0" presId="urn:microsoft.com/office/officeart/2005/8/layout/matrix2"/>
    <dgm:cxn modelId="{D0CE63C4-3633-41DE-852E-3BBAB22AAAC4}" srcId="{C3D10661-023A-457F-830D-159AACA8A3BC}" destId="{A8C00905-4737-4A30-A76D-2FB1647E20FC}" srcOrd="0" destOrd="0" parTransId="{B84B1570-B50A-43BF-B498-0E1EB1064881}" sibTransId="{409CE607-5730-4A57-BD42-AA415EE2FA31}"/>
    <dgm:cxn modelId="{E3D88FD3-32CE-4A88-B6AC-F2A31CB02D09}" type="presOf" srcId="{A8C00905-4737-4A30-A76D-2FB1647E20FC}" destId="{B8D486EC-6093-4D0D-96FE-4ABE9DB6436C}" srcOrd="0" destOrd="0" presId="urn:microsoft.com/office/officeart/2005/8/layout/matrix2"/>
    <dgm:cxn modelId="{C91DAEDC-569B-4385-A61B-E9F1E51F7AD3}" type="presOf" srcId="{855C18D4-1EDF-4BFE-91B2-D3E87E1F613F}" destId="{7348C595-3EA1-4652-95D5-2BAC49896387}" srcOrd="0" destOrd="0" presId="urn:microsoft.com/office/officeart/2005/8/layout/matrix2"/>
    <dgm:cxn modelId="{838F914E-1A66-4F35-9E70-CE1280CCF4CD}" type="presParOf" srcId="{F4C785C3-B1DA-4394-B3FB-96735EF98BAB}" destId="{84A97DC7-0E45-478E-94FD-1567B8ECF573}" srcOrd="0" destOrd="0" presId="urn:microsoft.com/office/officeart/2005/8/layout/matrix2"/>
    <dgm:cxn modelId="{7BC2CBB4-2660-4170-97C8-371C314C0F62}" type="presParOf" srcId="{F4C785C3-B1DA-4394-B3FB-96735EF98BAB}" destId="{B8D486EC-6093-4D0D-96FE-4ABE9DB6436C}" srcOrd="1" destOrd="0" presId="urn:microsoft.com/office/officeart/2005/8/layout/matrix2"/>
    <dgm:cxn modelId="{9CB3144D-9D0B-4F48-9143-11CEAC979AE9}" type="presParOf" srcId="{F4C785C3-B1DA-4394-B3FB-96735EF98BAB}" destId="{FE245D6F-275A-4E43-84BF-56A150CFD12A}" srcOrd="2" destOrd="0" presId="urn:microsoft.com/office/officeart/2005/8/layout/matrix2"/>
    <dgm:cxn modelId="{584DE917-5820-4C40-8130-441F19E76C2B}" type="presParOf" srcId="{F4C785C3-B1DA-4394-B3FB-96735EF98BAB}" destId="{7985B465-D95D-4C97-B3BC-01A7C63214B6}" srcOrd="3" destOrd="0" presId="urn:microsoft.com/office/officeart/2005/8/layout/matrix2"/>
    <dgm:cxn modelId="{C331A326-58BC-4607-B000-A1FA7E479DFD}" type="presParOf" srcId="{F4C785C3-B1DA-4394-B3FB-96735EF98BAB}" destId="{7348C595-3EA1-4652-95D5-2BAC49896387}" srcOrd="4" destOrd="0" presId="urn:microsoft.com/office/officeart/2005/8/layout/matrix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F8AB70-8EB6-4B72-9F30-124997B3D78F}" type="doc">
      <dgm:prSet loTypeId="urn:microsoft.com/office/officeart/2005/8/layout/pList2" loCatId="list" qsTypeId="urn:microsoft.com/office/officeart/2005/8/quickstyle/simple2" qsCatId="simple" csTypeId="urn:microsoft.com/office/officeart/2005/8/colors/accent6_1" csCatId="accent6" phldr="1"/>
      <dgm:spPr/>
    </dgm:pt>
    <dgm:pt modelId="{466B3CBB-5C48-47AF-BBAF-226A5E7E4A5B}">
      <dgm:prSet phldrT="[Texto]" custT="1"/>
      <dgm:spPr/>
      <dgm:t>
        <a:bodyPr/>
        <a:lstStyle/>
        <a:p>
          <a:pPr>
            <a:buFont typeface="Arial" panose="020B0604020202020204" pitchFamily="34" charset="0"/>
            <a:buChar char="•"/>
          </a:pPr>
          <a:r>
            <a:rPr lang="es-ES" sz="1400" b="1" i="0" dirty="0">
              <a:effectLst/>
              <a:latin typeface="Aller-Bold"/>
            </a:rPr>
            <a:t>Código Orgánico Integral Penal </a:t>
          </a:r>
          <a:r>
            <a:rPr lang="es-ES" sz="1400" b="1" i="0" dirty="0">
              <a:effectLst/>
              <a:latin typeface="Aller"/>
            </a:rPr>
            <a:t> </a:t>
          </a:r>
        </a:p>
        <a:p>
          <a:pPr>
            <a:buFont typeface="Arial" panose="020B0604020202020204" pitchFamily="34" charset="0"/>
            <a:buChar char="•"/>
          </a:pPr>
          <a:r>
            <a:rPr lang="es-ES" sz="1400" b="0" i="0" dirty="0">
              <a:effectLst/>
              <a:latin typeface="Aller"/>
            </a:rPr>
            <a:t>Artículo 141.- Tipifica el femicidio, describiéndolo en los siguientes términos: “la persona que, como resultado de relaciones de poder manifestadas en cualquier tipo de violencia, de muerte a una mujer por el hecho de serlo o por su condición de género, será sancionada con pena privativa de la libertad de veintidós a veintiséis años.”</a:t>
          </a:r>
          <a:endParaRPr lang="es-EC" sz="1400" dirty="0"/>
        </a:p>
      </dgm:t>
    </dgm:pt>
    <dgm:pt modelId="{BFFC8204-1B6E-4733-8217-983CBCDBDDF5}" type="parTrans" cxnId="{4B2B438E-ED09-48C3-ADBD-8E1267F32656}">
      <dgm:prSet/>
      <dgm:spPr/>
      <dgm:t>
        <a:bodyPr/>
        <a:lstStyle/>
        <a:p>
          <a:endParaRPr lang="es-EC" sz="1200">
            <a:solidFill>
              <a:schemeClr val="tx1"/>
            </a:solidFill>
          </a:endParaRPr>
        </a:p>
      </dgm:t>
    </dgm:pt>
    <dgm:pt modelId="{432A6092-8AE5-4ABF-824B-5769798F00D2}" type="sibTrans" cxnId="{4B2B438E-ED09-48C3-ADBD-8E1267F32656}">
      <dgm:prSet/>
      <dgm:spPr/>
      <dgm:t>
        <a:bodyPr/>
        <a:lstStyle/>
        <a:p>
          <a:endParaRPr lang="es-EC" sz="1200">
            <a:solidFill>
              <a:schemeClr val="tx1"/>
            </a:solidFill>
          </a:endParaRPr>
        </a:p>
      </dgm:t>
    </dgm:pt>
    <dgm:pt modelId="{07C8289D-C2D9-4D56-AD71-88BECE5AC5A3}">
      <dgm:prSet phldrT="[Texto]" custT="1"/>
      <dgm:spPr/>
      <dgm:t>
        <a:bodyPr/>
        <a:lstStyle/>
        <a:p>
          <a:pPr>
            <a:buFont typeface="Arial" panose="020B0604020202020204" pitchFamily="34" charset="0"/>
            <a:buNone/>
          </a:pPr>
          <a:r>
            <a:rPr lang="es-ES" sz="1300" b="1" i="0" dirty="0">
              <a:effectLst/>
              <a:latin typeface="Aller-Bold"/>
            </a:rPr>
            <a:t>Código Orgánico Integral Penal </a:t>
          </a:r>
        </a:p>
        <a:p>
          <a:pPr>
            <a:buFont typeface="Arial" panose="020B0604020202020204" pitchFamily="34" charset="0"/>
            <a:buNone/>
          </a:pPr>
          <a:r>
            <a:rPr lang="es-EC" sz="1300" dirty="0"/>
            <a:t>Artículo 390 bis.- El hombre que matare a una mujer que es o ha sido su cónyuge o conviviente, han tenido un hijo en común, haya tenido con ella una relación de pareja de carácter sentimental o sexual sin convivencia. </a:t>
          </a:r>
        </a:p>
        <a:p>
          <a:pPr>
            <a:buFont typeface="Arial" panose="020B0604020202020204" pitchFamily="34" charset="0"/>
            <a:buNone/>
          </a:pPr>
          <a:r>
            <a:rPr lang="es-EC" sz="1300" dirty="0"/>
            <a:t>Artículo 390.- El hombre que matare a una mujer en razón de su género será sancionado con la pena de presidio mayor en su grado máximo a presidio perpetuo.</a:t>
          </a:r>
        </a:p>
      </dgm:t>
    </dgm:pt>
    <dgm:pt modelId="{569B0B1A-9866-4955-88EB-C8142313EFE1}" type="parTrans" cxnId="{A322B101-472B-40D2-82F8-12D3251C006B}">
      <dgm:prSet/>
      <dgm:spPr/>
      <dgm:t>
        <a:bodyPr/>
        <a:lstStyle/>
        <a:p>
          <a:endParaRPr lang="es-EC" sz="1200">
            <a:solidFill>
              <a:schemeClr val="tx1"/>
            </a:solidFill>
          </a:endParaRPr>
        </a:p>
      </dgm:t>
    </dgm:pt>
    <dgm:pt modelId="{8B7CA517-B218-48F1-B48F-5E9FFDA9D67D}" type="sibTrans" cxnId="{A322B101-472B-40D2-82F8-12D3251C006B}">
      <dgm:prSet/>
      <dgm:spPr/>
      <dgm:t>
        <a:bodyPr/>
        <a:lstStyle/>
        <a:p>
          <a:endParaRPr lang="es-EC" sz="1200">
            <a:solidFill>
              <a:schemeClr val="tx1"/>
            </a:solidFill>
          </a:endParaRPr>
        </a:p>
      </dgm:t>
    </dgm:pt>
    <dgm:pt modelId="{3CA12E89-2CA6-49C4-897F-BF52652BEE13}">
      <dgm:prSet phldrT="[Texto]" custT="1"/>
      <dgm:spPr/>
      <dgm:t>
        <a:bodyPr/>
        <a:lstStyle/>
        <a:p>
          <a:r>
            <a:rPr lang="es-ES" sz="1300" b="1" i="0" dirty="0">
              <a:effectLst/>
              <a:latin typeface="Aller-Bold"/>
            </a:rPr>
            <a:t>Código Orgánico Integral Penal </a:t>
          </a:r>
        </a:p>
        <a:p>
          <a:r>
            <a:rPr lang="es-ES" sz="1300" dirty="0"/>
            <a:t>La definición de femicidio según la legislación es causar la muerte a una mujer basada en la pertenencia al sexo femenino, por causa de discriminación o cualquier otra forma de violencia. En otras palabras, es el asesinato de una mujer por su condición de mujer. </a:t>
          </a:r>
        </a:p>
        <a:p>
          <a:r>
            <a:rPr lang="es-ES" sz="1300" dirty="0"/>
            <a:t>El Artículo 41.- Detalla las 10 circunstancias bajo las cuales causar la muerte a una mujer se tipifica como femicidio.</a:t>
          </a:r>
          <a:endParaRPr lang="es-EC" sz="1300" dirty="0"/>
        </a:p>
      </dgm:t>
    </dgm:pt>
    <dgm:pt modelId="{3432B060-3403-449C-BC76-95FD4C42529A}" type="parTrans" cxnId="{65A8A688-DF93-4042-8E61-5AB1383661BF}">
      <dgm:prSet/>
      <dgm:spPr/>
      <dgm:t>
        <a:bodyPr/>
        <a:lstStyle/>
        <a:p>
          <a:endParaRPr lang="es-EC" sz="1200">
            <a:solidFill>
              <a:schemeClr val="tx1"/>
            </a:solidFill>
          </a:endParaRPr>
        </a:p>
      </dgm:t>
    </dgm:pt>
    <dgm:pt modelId="{015E8F35-5166-4316-BD21-C556C25D170B}" type="sibTrans" cxnId="{65A8A688-DF93-4042-8E61-5AB1383661BF}">
      <dgm:prSet/>
      <dgm:spPr/>
      <dgm:t>
        <a:bodyPr/>
        <a:lstStyle/>
        <a:p>
          <a:endParaRPr lang="es-EC" sz="1200">
            <a:solidFill>
              <a:schemeClr val="tx1"/>
            </a:solidFill>
          </a:endParaRPr>
        </a:p>
      </dgm:t>
    </dgm:pt>
    <dgm:pt modelId="{9A1B16E9-69B9-4A86-8A38-C303BDF2CE51}" type="pres">
      <dgm:prSet presAssocID="{E3F8AB70-8EB6-4B72-9F30-124997B3D78F}" presName="Name0" presStyleCnt="0">
        <dgm:presLayoutVars>
          <dgm:dir/>
          <dgm:resizeHandles val="exact"/>
        </dgm:presLayoutVars>
      </dgm:prSet>
      <dgm:spPr/>
    </dgm:pt>
    <dgm:pt modelId="{86D8558F-08A2-4C61-AACE-D22E1F283200}" type="pres">
      <dgm:prSet presAssocID="{E3F8AB70-8EB6-4B72-9F30-124997B3D78F}" presName="bkgdShp" presStyleLbl="alignAccFollowNode1" presStyleIdx="0" presStyleCnt="1" custLinFactNeighborX="-165"/>
      <dgm:spPr/>
    </dgm:pt>
    <dgm:pt modelId="{13E90221-FF63-493E-8B2E-FE0BB03F4389}" type="pres">
      <dgm:prSet presAssocID="{E3F8AB70-8EB6-4B72-9F30-124997B3D78F}" presName="linComp" presStyleCnt="0"/>
      <dgm:spPr/>
    </dgm:pt>
    <dgm:pt modelId="{B40ED29D-A69C-4E5A-97FB-8024B22C49B6}" type="pres">
      <dgm:prSet presAssocID="{466B3CBB-5C48-47AF-BBAF-226A5E7E4A5B}" presName="compNode" presStyleCnt="0"/>
      <dgm:spPr/>
    </dgm:pt>
    <dgm:pt modelId="{1582F3EE-4E9D-4E76-8F59-B0DB9901D632}" type="pres">
      <dgm:prSet presAssocID="{466B3CBB-5C48-47AF-BBAF-226A5E7E4A5B}" presName="node" presStyleLbl="node1" presStyleIdx="0" presStyleCnt="3" custScaleY="123207">
        <dgm:presLayoutVars>
          <dgm:bulletEnabled val="1"/>
        </dgm:presLayoutVars>
      </dgm:prSet>
      <dgm:spPr/>
    </dgm:pt>
    <dgm:pt modelId="{92FE67E2-9B68-4E36-8983-CBAFF2686876}" type="pres">
      <dgm:prSet presAssocID="{466B3CBB-5C48-47AF-BBAF-226A5E7E4A5B}" presName="invisiNode" presStyleLbl="node1" presStyleIdx="0" presStyleCnt="3"/>
      <dgm:spPr/>
    </dgm:pt>
    <dgm:pt modelId="{4CBDBFB9-0CDE-4E8E-81FA-6D6D78B8F7AF}" type="pres">
      <dgm:prSet presAssocID="{466B3CBB-5C48-47AF-BBAF-226A5E7E4A5B}" presName="imagNode" presStyleLbl="fgImgPlace1" presStyleIdx="0" presStyleCnt="3" custScaleX="78675" custScaleY="6358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dgm:spPr>
    </dgm:pt>
    <dgm:pt modelId="{17C0BA57-9EB6-4C56-8A89-5B9620F8FC72}" type="pres">
      <dgm:prSet presAssocID="{432A6092-8AE5-4ABF-824B-5769798F00D2}" presName="sibTrans" presStyleLbl="sibTrans2D1" presStyleIdx="0" presStyleCnt="0"/>
      <dgm:spPr/>
    </dgm:pt>
    <dgm:pt modelId="{013473A1-5F3C-435E-B019-C8BA5069506B}" type="pres">
      <dgm:prSet presAssocID="{07C8289D-C2D9-4D56-AD71-88BECE5AC5A3}" presName="compNode" presStyleCnt="0"/>
      <dgm:spPr/>
    </dgm:pt>
    <dgm:pt modelId="{09023E24-3295-43E6-9213-6C186EFBE2CA}" type="pres">
      <dgm:prSet presAssocID="{07C8289D-C2D9-4D56-AD71-88BECE5AC5A3}" presName="node" presStyleLbl="node1" presStyleIdx="1" presStyleCnt="3" custScaleY="123207">
        <dgm:presLayoutVars>
          <dgm:bulletEnabled val="1"/>
        </dgm:presLayoutVars>
      </dgm:prSet>
      <dgm:spPr/>
    </dgm:pt>
    <dgm:pt modelId="{8D2AB0E8-4DB0-4F7F-B6E9-1A4BCEB86428}" type="pres">
      <dgm:prSet presAssocID="{07C8289D-C2D9-4D56-AD71-88BECE5AC5A3}" presName="invisiNode" presStyleLbl="node1" presStyleIdx="1" presStyleCnt="3"/>
      <dgm:spPr/>
    </dgm:pt>
    <dgm:pt modelId="{3184E729-97EC-4F32-8FDE-0DA8CC4B858D}" type="pres">
      <dgm:prSet presAssocID="{07C8289D-C2D9-4D56-AD71-88BECE5AC5A3}" presName="imagNode" presStyleLbl="fgImgPlace1" presStyleIdx="1" presStyleCnt="3" custScaleX="78675" custScaleY="63580"/>
      <dgm:spPr>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dgm:spPr>
    </dgm:pt>
    <dgm:pt modelId="{D5F33124-FC2A-4706-858F-F59935B09525}" type="pres">
      <dgm:prSet presAssocID="{8B7CA517-B218-48F1-B48F-5E9FFDA9D67D}" presName="sibTrans" presStyleLbl="sibTrans2D1" presStyleIdx="0" presStyleCnt="0"/>
      <dgm:spPr/>
    </dgm:pt>
    <dgm:pt modelId="{F74D72EB-860E-47C7-9E62-A48C6ACE99E3}" type="pres">
      <dgm:prSet presAssocID="{3CA12E89-2CA6-49C4-897F-BF52652BEE13}" presName="compNode" presStyleCnt="0"/>
      <dgm:spPr/>
    </dgm:pt>
    <dgm:pt modelId="{B3B5AB73-43E0-4763-8871-4CCFD14DB45F}" type="pres">
      <dgm:prSet presAssocID="{3CA12E89-2CA6-49C4-897F-BF52652BEE13}" presName="node" presStyleLbl="node1" presStyleIdx="2" presStyleCnt="3" custScaleY="123207">
        <dgm:presLayoutVars>
          <dgm:bulletEnabled val="1"/>
        </dgm:presLayoutVars>
      </dgm:prSet>
      <dgm:spPr/>
    </dgm:pt>
    <dgm:pt modelId="{6FD6954C-F1E0-4F81-B0B2-2347DD694675}" type="pres">
      <dgm:prSet presAssocID="{3CA12E89-2CA6-49C4-897F-BF52652BEE13}" presName="invisiNode" presStyleLbl="node1" presStyleIdx="2" presStyleCnt="3"/>
      <dgm:spPr/>
    </dgm:pt>
    <dgm:pt modelId="{5DA045A5-1543-4D1F-8549-D71FEC45DBA9}" type="pres">
      <dgm:prSet presAssocID="{3CA12E89-2CA6-49C4-897F-BF52652BEE13}" presName="imagNode" presStyleLbl="fgImgPlace1" presStyleIdx="2" presStyleCnt="3" custScaleX="78675" custScaleY="63580"/>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pt>
  </dgm:ptLst>
  <dgm:cxnLst>
    <dgm:cxn modelId="{A322B101-472B-40D2-82F8-12D3251C006B}" srcId="{E3F8AB70-8EB6-4B72-9F30-124997B3D78F}" destId="{07C8289D-C2D9-4D56-AD71-88BECE5AC5A3}" srcOrd="1" destOrd="0" parTransId="{569B0B1A-9866-4955-88EB-C8142313EFE1}" sibTransId="{8B7CA517-B218-48F1-B48F-5E9FFDA9D67D}"/>
    <dgm:cxn modelId="{78B9A00E-5651-4529-84D8-0B98A1415AD0}" type="presOf" srcId="{8B7CA517-B218-48F1-B48F-5E9FFDA9D67D}" destId="{D5F33124-FC2A-4706-858F-F59935B09525}" srcOrd="0" destOrd="0" presId="urn:microsoft.com/office/officeart/2005/8/layout/pList2"/>
    <dgm:cxn modelId="{43565438-415F-4377-8C76-92FCB6999644}" type="presOf" srcId="{E3F8AB70-8EB6-4B72-9F30-124997B3D78F}" destId="{9A1B16E9-69B9-4A86-8A38-C303BDF2CE51}" srcOrd="0" destOrd="0" presId="urn:microsoft.com/office/officeart/2005/8/layout/pList2"/>
    <dgm:cxn modelId="{65A8A688-DF93-4042-8E61-5AB1383661BF}" srcId="{E3F8AB70-8EB6-4B72-9F30-124997B3D78F}" destId="{3CA12E89-2CA6-49C4-897F-BF52652BEE13}" srcOrd="2" destOrd="0" parTransId="{3432B060-3403-449C-BC76-95FD4C42529A}" sibTransId="{015E8F35-5166-4316-BD21-C556C25D170B}"/>
    <dgm:cxn modelId="{4B2B438E-ED09-48C3-ADBD-8E1267F32656}" srcId="{E3F8AB70-8EB6-4B72-9F30-124997B3D78F}" destId="{466B3CBB-5C48-47AF-BBAF-226A5E7E4A5B}" srcOrd="0" destOrd="0" parTransId="{BFFC8204-1B6E-4733-8217-983CBCDBDDF5}" sibTransId="{432A6092-8AE5-4ABF-824B-5769798F00D2}"/>
    <dgm:cxn modelId="{A0311890-5662-421A-84F2-7B5DB913B3F7}" type="presOf" srcId="{3CA12E89-2CA6-49C4-897F-BF52652BEE13}" destId="{B3B5AB73-43E0-4763-8871-4CCFD14DB45F}" srcOrd="0" destOrd="0" presId="urn:microsoft.com/office/officeart/2005/8/layout/pList2"/>
    <dgm:cxn modelId="{832E4091-85C0-4BC3-9DEB-19216D6D2C4A}" type="presOf" srcId="{432A6092-8AE5-4ABF-824B-5769798F00D2}" destId="{17C0BA57-9EB6-4C56-8A89-5B9620F8FC72}" srcOrd="0" destOrd="0" presId="urn:microsoft.com/office/officeart/2005/8/layout/pList2"/>
    <dgm:cxn modelId="{82CFFE95-BC19-42C7-9474-58B0725F031F}" type="presOf" srcId="{466B3CBB-5C48-47AF-BBAF-226A5E7E4A5B}" destId="{1582F3EE-4E9D-4E76-8F59-B0DB9901D632}" srcOrd="0" destOrd="0" presId="urn:microsoft.com/office/officeart/2005/8/layout/pList2"/>
    <dgm:cxn modelId="{DEC92EC3-3A9C-43B5-AFC2-6A2726CC0B3B}" type="presOf" srcId="{07C8289D-C2D9-4D56-AD71-88BECE5AC5A3}" destId="{09023E24-3295-43E6-9213-6C186EFBE2CA}" srcOrd="0" destOrd="0" presId="urn:microsoft.com/office/officeart/2005/8/layout/pList2"/>
    <dgm:cxn modelId="{DA114E6E-8552-4F35-9774-F35E5D4391F8}" type="presParOf" srcId="{9A1B16E9-69B9-4A86-8A38-C303BDF2CE51}" destId="{86D8558F-08A2-4C61-AACE-D22E1F283200}" srcOrd="0" destOrd="0" presId="urn:microsoft.com/office/officeart/2005/8/layout/pList2"/>
    <dgm:cxn modelId="{23B3C5B2-1EE8-44C2-97AD-D9B924CCF578}" type="presParOf" srcId="{9A1B16E9-69B9-4A86-8A38-C303BDF2CE51}" destId="{13E90221-FF63-493E-8B2E-FE0BB03F4389}" srcOrd="1" destOrd="0" presId="urn:microsoft.com/office/officeart/2005/8/layout/pList2"/>
    <dgm:cxn modelId="{C319D781-5084-45A3-94B5-5E7AC2C1A686}" type="presParOf" srcId="{13E90221-FF63-493E-8B2E-FE0BB03F4389}" destId="{B40ED29D-A69C-4E5A-97FB-8024B22C49B6}" srcOrd="0" destOrd="0" presId="urn:microsoft.com/office/officeart/2005/8/layout/pList2"/>
    <dgm:cxn modelId="{4C6D7658-8E20-48F1-B53B-C2B69D33B7EA}" type="presParOf" srcId="{B40ED29D-A69C-4E5A-97FB-8024B22C49B6}" destId="{1582F3EE-4E9D-4E76-8F59-B0DB9901D632}" srcOrd="0" destOrd="0" presId="urn:microsoft.com/office/officeart/2005/8/layout/pList2"/>
    <dgm:cxn modelId="{B46231C6-ABFD-435C-9ADD-DF5AD8BE56C5}" type="presParOf" srcId="{B40ED29D-A69C-4E5A-97FB-8024B22C49B6}" destId="{92FE67E2-9B68-4E36-8983-CBAFF2686876}" srcOrd="1" destOrd="0" presId="urn:microsoft.com/office/officeart/2005/8/layout/pList2"/>
    <dgm:cxn modelId="{23D52377-3C99-4F35-999D-A717CDFC4703}" type="presParOf" srcId="{B40ED29D-A69C-4E5A-97FB-8024B22C49B6}" destId="{4CBDBFB9-0CDE-4E8E-81FA-6D6D78B8F7AF}" srcOrd="2" destOrd="0" presId="urn:microsoft.com/office/officeart/2005/8/layout/pList2"/>
    <dgm:cxn modelId="{8706C375-0633-494A-91DF-CC6234868DD3}" type="presParOf" srcId="{13E90221-FF63-493E-8B2E-FE0BB03F4389}" destId="{17C0BA57-9EB6-4C56-8A89-5B9620F8FC72}" srcOrd="1" destOrd="0" presId="urn:microsoft.com/office/officeart/2005/8/layout/pList2"/>
    <dgm:cxn modelId="{836B471B-4A3A-4EEC-9A10-2B72C0CC8AD6}" type="presParOf" srcId="{13E90221-FF63-493E-8B2E-FE0BB03F4389}" destId="{013473A1-5F3C-435E-B019-C8BA5069506B}" srcOrd="2" destOrd="0" presId="urn:microsoft.com/office/officeart/2005/8/layout/pList2"/>
    <dgm:cxn modelId="{CC460B08-668B-4806-B009-3CAAA7D1DCA3}" type="presParOf" srcId="{013473A1-5F3C-435E-B019-C8BA5069506B}" destId="{09023E24-3295-43E6-9213-6C186EFBE2CA}" srcOrd="0" destOrd="0" presId="urn:microsoft.com/office/officeart/2005/8/layout/pList2"/>
    <dgm:cxn modelId="{B8F7834A-7579-46CD-9AEE-7EF33D0B1BB7}" type="presParOf" srcId="{013473A1-5F3C-435E-B019-C8BA5069506B}" destId="{8D2AB0E8-4DB0-4F7F-B6E9-1A4BCEB86428}" srcOrd="1" destOrd="0" presId="urn:microsoft.com/office/officeart/2005/8/layout/pList2"/>
    <dgm:cxn modelId="{2B13933F-E72D-463F-97D5-B0395C875B0E}" type="presParOf" srcId="{013473A1-5F3C-435E-B019-C8BA5069506B}" destId="{3184E729-97EC-4F32-8FDE-0DA8CC4B858D}" srcOrd="2" destOrd="0" presId="urn:microsoft.com/office/officeart/2005/8/layout/pList2"/>
    <dgm:cxn modelId="{62BE31EB-609C-467D-B311-5C30C3F76A92}" type="presParOf" srcId="{13E90221-FF63-493E-8B2E-FE0BB03F4389}" destId="{D5F33124-FC2A-4706-858F-F59935B09525}" srcOrd="3" destOrd="0" presId="urn:microsoft.com/office/officeart/2005/8/layout/pList2"/>
    <dgm:cxn modelId="{4A1D3163-2C42-4B31-8099-7930C38EE3F1}" type="presParOf" srcId="{13E90221-FF63-493E-8B2E-FE0BB03F4389}" destId="{F74D72EB-860E-47C7-9E62-A48C6ACE99E3}" srcOrd="4" destOrd="0" presId="urn:microsoft.com/office/officeart/2005/8/layout/pList2"/>
    <dgm:cxn modelId="{38405A88-6543-4114-A4BA-5C80564B8C09}" type="presParOf" srcId="{F74D72EB-860E-47C7-9E62-A48C6ACE99E3}" destId="{B3B5AB73-43E0-4763-8871-4CCFD14DB45F}" srcOrd="0" destOrd="0" presId="urn:microsoft.com/office/officeart/2005/8/layout/pList2"/>
    <dgm:cxn modelId="{5E5785F3-2EC7-4AE0-8688-D892FCA46629}" type="presParOf" srcId="{F74D72EB-860E-47C7-9E62-A48C6ACE99E3}" destId="{6FD6954C-F1E0-4F81-B0B2-2347DD694675}" srcOrd="1" destOrd="0" presId="urn:microsoft.com/office/officeart/2005/8/layout/pList2"/>
    <dgm:cxn modelId="{24C8790A-F3CC-41DC-8A2B-8EAC4C03DD37}" type="presParOf" srcId="{F74D72EB-860E-47C7-9E62-A48C6ACE99E3}" destId="{5DA045A5-1543-4D1F-8549-D71FEC45DBA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F8AB70-8EB6-4B72-9F30-124997B3D78F}" type="doc">
      <dgm:prSet loTypeId="urn:microsoft.com/office/officeart/2005/8/layout/pList2" loCatId="list" qsTypeId="urn:microsoft.com/office/officeart/2005/8/quickstyle/simple2" qsCatId="simple" csTypeId="urn:microsoft.com/office/officeart/2005/8/colors/accent6_1" csCatId="accent6" phldr="1"/>
      <dgm:spPr/>
    </dgm:pt>
    <dgm:pt modelId="{466B3CBB-5C48-47AF-BBAF-226A5E7E4A5B}">
      <dgm:prSet phldrT="[Texto]" custT="1"/>
      <dgm:spPr/>
      <dgm:t>
        <a:bodyPr/>
        <a:lstStyle/>
        <a:p>
          <a:pPr>
            <a:buFont typeface="Arial" panose="020B0604020202020204" pitchFamily="34" charset="0"/>
            <a:buChar char="•"/>
          </a:pPr>
          <a:r>
            <a:rPr lang="es-ES" sz="1700" b="1" dirty="0">
              <a:solidFill>
                <a:schemeClr val="tx1"/>
              </a:solidFill>
            </a:rPr>
            <a:t>La denuncia puede presentarla ante:</a:t>
          </a:r>
        </a:p>
        <a:p>
          <a:pPr>
            <a:buFont typeface="Arial" panose="020B0604020202020204" pitchFamily="34" charset="0"/>
            <a:buChar char="•"/>
          </a:pPr>
          <a:r>
            <a:rPr lang="es-ES" sz="1700" dirty="0">
              <a:solidFill>
                <a:schemeClr val="tx1"/>
              </a:solidFill>
            </a:rPr>
            <a:t>- 911 Policía Nacional</a:t>
          </a:r>
        </a:p>
        <a:p>
          <a:r>
            <a:rPr lang="es-ES" sz="1700" dirty="0">
              <a:solidFill>
                <a:schemeClr val="tx1"/>
              </a:solidFill>
            </a:rPr>
            <a:t>- Unidad Judicial de Violencia contra la Mujer</a:t>
          </a:r>
        </a:p>
        <a:p>
          <a:r>
            <a:rPr lang="es-ES" sz="1700" dirty="0">
              <a:solidFill>
                <a:schemeClr val="tx1"/>
              </a:solidFill>
            </a:rPr>
            <a:t>- Fiscalía de Violencia de Género</a:t>
          </a:r>
        </a:p>
        <a:p>
          <a:r>
            <a:rPr lang="es-ES" sz="1700" dirty="0">
              <a:solidFill>
                <a:schemeClr val="tx1"/>
              </a:solidFill>
            </a:rPr>
            <a:t>- Tenencia Política </a:t>
          </a:r>
        </a:p>
      </dgm:t>
    </dgm:pt>
    <dgm:pt modelId="{BFFC8204-1B6E-4733-8217-983CBCDBDDF5}" type="parTrans" cxnId="{4B2B438E-ED09-48C3-ADBD-8E1267F32656}">
      <dgm:prSet/>
      <dgm:spPr/>
      <dgm:t>
        <a:bodyPr/>
        <a:lstStyle/>
        <a:p>
          <a:endParaRPr lang="es-EC" sz="1500">
            <a:solidFill>
              <a:schemeClr val="tx1"/>
            </a:solidFill>
          </a:endParaRPr>
        </a:p>
      </dgm:t>
    </dgm:pt>
    <dgm:pt modelId="{432A6092-8AE5-4ABF-824B-5769798F00D2}" type="sibTrans" cxnId="{4B2B438E-ED09-48C3-ADBD-8E1267F32656}">
      <dgm:prSet/>
      <dgm:spPr/>
      <dgm:t>
        <a:bodyPr/>
        <a:lstStyle/>
        <a:p>
          <a:endParaRPr lang="es-EC" sz="1500">
            <a:solidFill>
              <a:schemeClr val="tx1"/>
            </a:solidFill>
          </a:endParaRPr>
        </a:p>
      </dgm:t>
    </dgm:pt>
    <dgm:pt modelId="{07C8289D-C2D9-4D56-AD71-88BECE5AC5A3}">
      <dgm:prSet phldrT="[Texto]" custT="1"/>
      <dgm:spPr/>
      <dgm:t>
        <a:bodyPr/>
        <a:lstStyle/>
        <a:p>
          <a:pPr>
            <a:buFont typeface="Arial" panose="020B0604020202020204" pitchFamily="34" charset="0"/>
            <a:buNone/>
          </a:pPr>
          <a:r>
            <a:rPr lang="es-ES" sz="1350" b="1" dirty="0">
              <a:solidFill>
                <a:schemeClr val="tx1"/>
              </a:solidFill>
            </a:rPr>
            <a:t>La denuncia puede presentarla ante:</a:t>
          </a:r>
        </a:p>
        <a:p>
          <a:r>
            <a:rPr lang="es-ES" sz="1350" dirty="0">
              <a:solidFill>
                <a:schemeClr val="tx1"/>
              </a:solidFill>
            </a:rPr>
            <a:t>- 133 Carabineros</a:t>
          </a:r>
        </a:p>
        <a:p>
          <a:r>
            <a:rPr lang="es-ES" sz="1350" dirty="0">
              <a:solidFill>
                <a:schemeClr val="tx1"/>
              </a:solidFill>
            </a:rPr>
            <a:t>- Ministerio Público o Fiscalía</a:t>
          </a:r>
        </a:p>
        <a:p>
          <a:r>
            <a:rPr lang="es-ES" sz="1350" dirty="0">
              <a:solidFill>
                <a:schemeClr val="tx1"/>
              </a:solidFill>
            </a:rPr>
            <a:t>- Carabineros</a:t>
          </a:r>
        </a:p>
        <a:p>
          <a:r>
            <a:rPr lang="es-ES" sz="1350" dirty="0">
              <a:solidFill>
                <a:schemeClr val="tx1"/>
              </a:solidFill>
            </a:rPr>
            <a:t>- Policía de Investigación</a:t>
          </a:r>
        </a:p>
        <a:p>
          <a:r>
            <a:rPr lang="es-ES" sz="1350" dirty="0">
              <a:solidFill>
                <a:schemeClr val="tx1"/>
              </a:solidFill>
            </a:rPr>
            <a:t>- Tribunales o Juzgados</a:t>
          </a:r>
        </a:p>
        <a:p>
          <a:r>
            <a:rPr lang="es-ES" sz="1350" dirty="0">
              <a:solidFill>
                <a:schemeClr val="tx1"/>
              </a:solidFill>
            </a:rPr>
            <a:t>- Comisaría de la Familia e Infancia</a:t>
          </a:r>
        </a:p>
        <a:p>
          <a:r>
            <a:rPr lang="es-ES" sz="1350" dirty="0">
              <a:solidFill>
                <a:schemeClr val="tx1"/>
              </a:solidFill>
            </a:rPr>
            <a:t>- Tenencia de Familia e Infancia</a:t>
          </a:r>
          <a:endParaRPr lang="es-EC" sz="1350" dirty="0">
            <a:solidFill>
              <a:schemeClr val="tx1"/>
            </a:solidFill>
          </a:endParaRPr>
        </a:p>
      </dgm:t>
    </dgm:pt>
    <dgm:pt modelId="{569B0B1A-9866-4955-88EB-C8142313EFE1}" type="parTrans" cxnId="{A322B101-472B-40D2-82F8-12D3251C006B}">
      <dgm:prSet/>
      <dgm:spPr/>
      <dgm:t>
        <a:bodyPr/>
        <a:lstStyle/>
        <a:p>
          <a:endParaRPr lang="es-EC" sz="1500">
            <a:solidFill>
              <a:schemeClr val="tx1"/>
            </a:solidFill>
          </a:endParaRPr>
        </a:p>
      </dgm:t>
    </dgm:pt>
    <dgm:pt modelId="{8B7CA517-B218-48F1-B48F-5E9FFDA9D67D}" type="sibTrans" cxnId="{A322B101-472B-40D2-82F8-12D3251C006B}">
      <dgm:prSet/>
      <dgm:spPr/>
      <dgm:t>
        <a:bodyPr/>
        <a:lstStyle/>
        <a:p>
          <a:endParaRPr lang="es-EC" sz="1500">
            <a:solidFill>
              <a:schemeClr val="tx1"/>
            </a:solidFill>
          </a:endParaRPr>
        </a:p>
      </dgm:t>
    </dgm:pt>
    <dgm:pt modelId="{3CA12E89-2CA6-49C4-897F-BF52652BEE13}">
      <dgm:prSet phldrT="[Texto]" custT="1"/>
      <dgm:spPr/>
      <dgm:t>
        <a:bodyPr/>
        <a:lstStyle/>
        <a:p>
          <a:r>
            <a:rPr lang="es-ES" sz="1700" b="1" dirty="0">
              <a:solidFill>
                <a:schemeClr val="tx1"/>
              </a:solidFill>
            </a:rPr>
            <a:t>La denuncia puede presentarla ante:</a:t>
          </a:r>
        </a:p>
        <a:p>
          <a:pPr>
            <a:buFont typeface="Arial" panose="020B0604020202020204" pitchFamily="34" charset="0"/>
            <a:buChar char="•"/>
          </a:pPr>
          <a:r>
            <a:rPr lang="es-ES" sz="1700" dirty="0">
              <a:solidFill>
                <a:schemeClr val="tx1"/>
              </a:solidFill>
            </a:rPr>
            <a:t>- 311 Policía Nacional </a:t>
          </a:r>
        </a:p>
        <a:p>
          <a:pPr>
            <a:buFont typeface="Arial" panose="020B0604020202020204" pitchFamily="34" charset="0"/>
            <a:buChar char="•"/>
          </a:pPr>
          <a:r>
            <a:rPr lang="es-ES" sz="1700" dirty="0">
              <a:solidFill>
                <a:schemeClr val="tx1"/>
              </a:solidFill>
            </a:rPr>
            <a:t>- Ministerio Público </a:t>
          </a:r>
        </a:p>
        <a:p>
          <a:pPr>
            <a:buFont typeface="Arial" panose="020B0604020202020204" pitchFamily="34" charset="0"/>
            <a:buChar char="•"/>
          </a:pPr>
          <a:r>
            <a:rPr lang="es-ES" sz="1700" dirty="0">
              <a:solidFill>
                <a:schemeClr val="tx1"/>
              </a:solidFill>
            </a:rPr>
            <a:t>- Personería (dependencia adjunta al Ministerio Público)</a:t>
          </a:r>
        </a:p>
        <a:p>
          <a:pPr>
            <a:buFont typeface="Arial" panose="020B0604020202020204" pitchFamily="34" charset="0"/>
            <a:buChar char="•"/>
          </a:pPr>
          <a:r>
            <a:rPr lang="es-ES" sz="1700" dirty="0">
              <a:solidFill>
                <a:schemeClr val="tx1"/>
              </a:solidFill>
            </a:rPr>
            <a:t>- Juez de Paz</a:t>
          </a:r>
        </a:p>
        <a:p>
          <a:pPr>
            <a:buFont typeface="Arial" panose="020B0604020202020204" pitchFamily="34" charset="0"/>
            <a:buChar char="•"/>
          </a:pPr>
          <a:r>
            <a:rPr lang="es-ES" sz="1700" dirty="0">
              <a:solidFill>
                <a:schemeClr val="tx1"/>
              </a:solidFill>
            </a:rPr>
            <a:t>- Policía Nacional</a:t>
          </a:r>
          <a:endParaRPr lang="es-EC" sz="1700" dirty="0">
            <a:solidFill>
              <a:schemeClr val="tx1"/>
            </a:solidFill>
          </a:endParaRPr>
        </a:p>
      </dgm:t>
    </dgm:pt>
    <dgm:pt modelId="{3432B060-3403-449C-BC76-95FD4C42529A}" type="parTrans" cxnId="{65A8A688-DF93-4042-8E61-5AB1383661BF}">
      <dgm:prSet/>
      <dgm:spPr/>
      <dgm:t>
        <a:bodyPr/>
        <a:lstStyle/>
        <a:p>
          <a:endParaRPr lang="es-EC" sz="1500">
            <a:solidFill>
              <a:schemeClr val="tx1"/>
            </a:solidFill>
          </a:endParaRPr>
        </a:p>
      </dgm:t>
    </dgm:pt>
    <dgm:pt modelId="{015E8F35-5166-4316-BD21-C556C25D170B}" type="sibTrans" cxnId="{65A8A688-DF93-4042-8E61-5AB1383661BF}">
      <dgm:prSet/>
      <dgm:spPr/>
      <dgm:t>
        <a:bodyPr/>
        <a:lstStyle/>
        <a:p>
          <a:endParaRPr lang="es-EC" sz="1500">
            <a:solidFill>
              <a:schemeClr val="tx1"/>
            </a:solidFill>
          </a:endParaRPr>
        </a:p>
      </dgm:t>
    </dgm:pt>
    <dgm:pt modelId="{9A1B16E9-69B9-4A86-8A38-C303BDF2CE51}" type="pres">
      <dgm:prSet presAssocID="{E3F8AB70-8EB6-4B72-9F30-124997B3D78F}" presName="Name0" presStyleCnt="0">
        <dgm:presLayoutVars>
          <dgm:dir/>
          <dgm:resizeHandles val="exact"/>
        </dgm:presLayoutVars>
      </dgm:prSet>
      <dgm:spPr/>
    </dgm:pt>
    <dgm:pt modelId="{86D8558F-08A2-4C61-AACE-D22E1F283200}" type="pres">
      <dgm:prSet presAssocID="{E3F8AB70-8EB6-4B72-9F30-124997B3D78F}" presName="bkgdShp" presStyleLbl="alignAccFollowNode1" presStyleIdx="0" presStyleCnt="1" custLinFactNeighborX="-165"/>
      <dgm:spPr/>
    </dgm:pt>
    <dgm:pt modelId="{13E90221-FF63-493E-8B2E-FE0BB03F4389}" type="pres">
      <dgm:prSet presAssocID="{E3F8AB70-8EB6-4B72-9F30-124997B3D78F}" presName="linComp" presStyleCnt="0"/>
      <dgm:spPr/>
    </dgm:pt>
    <dgm:pt modelId="{B40ED29D-A69C-4E5A-97FB-8024B22C49B6}" type="pres">
      <dgm:prSet presAssocID="{466B3CBB-5C48-47AF-BBAF-226A5E7E4A5B}" presName="compNode" presStyleCnt="0"/>
      <dgm:spPr/>
    </dgm:pt>
    <dgm:pt modelId="{1582F3EE-4E9D-4E76-8F59-B0DB9901D632}" type="pres">
      <dgm:prSet presAssocID="{466B3CBB-5C48-47AF-BBAF-226A5E7E4A5B}" presName="node" presStyleLbl="node1" presStyleIdx="0" presStyleCnt="3" custScaleY="123207" custLinFactNeighborX="-3766" custLinFactNeighborY="-1550">
        <dgm:presLayoutVars>
          <dgm:bulletEnabled val="1"/>
        </dgm:presLayoutVars>
      </dgm:prSet>
      <dgm:spPr/>
    </dgm:pt>
    <dgm:pt modelId="{92FE67E2-9B68-4E36-8983-CBAFF2686876}" type="pres">
      <dgm:prSet presAssocID="{466B3CBB-5C48-47AF-BBAF-226A5E7E4A5B}" presName="invisiNode" presStyleLbl="node1" presStyleIdx="0" presStyleCnt="3"/>
      <dgm:spPr/>
    </dgm:pt>
    <dgm:pt modelId="{4CBDBFB9-0CDE-4E8E-81FA-6D6D78B8F7AF}" type="pres">
      <dgm:prSet presAssocID="{466B3CBB-5C48-47AF-BBAF-226A5E7E4A5B}" presName="imagNode" presStyleLbl="fgImgPlace1" presStyleIdx="0" presStyleCnt="3" custScaleX="78675" custScaleY="6358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dgm:spPr>
    </dgm:pt>
    <dgm:pt modelId="{17C0BA57-9EB6-4C56-8A89-5B9620F8FC72}" type="pres">
      <dgm:prSet presAssocID="{432A6092-8AE5-4ABF-824B-5769798F00D2}" presName="sibTrans" presStyleLbl="sibTrans2D1" presStyleIdx="0" presStyleCnt="0"/>
      <dgm:spPr/>
    </dgm:pt>
    <dgm:pt modelId="{013473A1-5F3C-435E-B019-C8BA5069506B}" type="pres">
      <dgm:prSet presAssocID="{07C8289D-C2D9-4D56-AD71-88BECE5AC5A3}" presName="compNode" presStyleCnt="0"/>
      <dgm:spPr/>
    </dgm:pt>
    <dgm:pt modelId="{09023E24-3295-43E6-9213-6C186EFBE2CA}" type="pres">
      <dgm:prSet presAssocID="{07C8289D-C2D9-4D56-AD71-88BECE5AC5A3}" presName="node" presStyleLbl="node1" presStyleIdx="1" presStyleCnt="3" custScaleY="123207">
        <dgm:presLayoutVars>
          <dgm:bulletEnabled val="1"/>
        </dgm:presLayoutVars>
      </dgm:prSet>
      <dgm:spPr/>
    </dgm:pt>
    <dgm:pt modelId="{8D2AB0E8-4DB0-4F7F-B6E9-1A4BCEB86428}" type="pres">
      <dgm:prSet presAssocID="{07C8289D-C2D9-4D56-AD71-88BECE5AC5A3}" presName="invisiNode" presStyleLbl="node1" presStyleIdx="1" presStyleCnt="3"/>
      <dgm:spPr/>
    </dgm:pt>
    <dgm:pt modelId="{3184E729-97EC-4F32-8FDE-0DA8CC4B858D}" type="pres">
      <dgm:prSet presAssocID="{07C8289D-C2D9-4D56-AD71-88BECE5AC5A3}" presName="imagNode" presStyleLbl="fgImgPlace1" presStyleIdx="1" presStyleCnt="3" custScaleX="78675" custScaleY="63580"/>
      <dgm:spPr>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dgm:spPr>
    </dgm:pt>
    <dgm:pt modelId="{D5F33124-FC2A-4706-858F-F59935B09525}" type="pres">
      <dgm:prSet presAssocID="{8B7CA517-B218-48F1-B48F-5E9FFDA9D67D}" presName="sibTrans" presStyleLbl="sibTrans2D1" presStyleIdx="0" presStyleCnt="0"/>
      <dgm:spPr/>
    </dgm:pt>
    <dgm:pt modelId="{F74D72EB-860E-47C7-9E62-A48C6ACE99E3}" type="pres">
      <dgm:prSet presAssocID="{3CA12E89-2CA6-49C4-897F-BF52652BEE13}" presName="compNode" presStyleCnt="0"/>
      <dgm:spPr/>
    </dgm:pt>
    <dgm:pt modelId="{B3B5AB73-43E0-4763-8871-4CCFD14DB45F}" type="pres">
      <dgm:prSet presAssocID="{3CA12E89-2CA6-49C4-897F-BF52652BEE13}" presName="node" presStyleLbl="node1" presStyleIdx="2" presStyleCnt="3" custScaleY="123207">
        <dgm:presLayoutVars>
          <dgm:bulletEnabled val="1"/>
        </dgm:presLayoutVars>
      </dgm:prSet>
      <dgm:spPr/>
    </dgm:pt>
    <dgm:pt modelId="{6FD6954C-F1E0-4F81-B0B2-2347DD694675}" type="pres">
      <dgm:prSet presAssocID="{3CA12E89-2CA6-49C4-897F-BF52652BEE13}" presName="invisiNode" presStyleLbl="node1" presStyleIdx="2" presStyleCnt="3"/>
      <dgm:spPr/>
    </dgm:pt>
    <dgm:pt modelId="{5DA045A5-1543-4D1F-8549-D71FEC45DBA9}" type="pres">
      <dgm:prSet presAssocID="{3CA12E89-2CA6-49C4-897F-BF52652BEE13}" presName="imagNode" presStyleLbl="fgImgPlace1" presStyleIdx="2" presStyleCnt="3" custScaleX="78675" custScaleY="63580"/>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pt>
  </dgm:ptLst>
  <dgm:cxnLst>
    <dgm:cxn modelId="{A322B101-472B-40D2-82F8-12D3251C006B}" srcId="{E3F8AB70-8EB6-4B72-9F30-124997B3D78F}" destId="{07C8289D-C2D9-4D56-AD71-88BECE5AC5A3}" srcOrd="1" destOrd="0" parTransId="{569B0B1A-9866-4955-88EB-C8142313EFE1}" sibTransId="{8B7CA517-B218-48F1-B48F-5E9FFDA9D67D}"/>
    <dgm:cxn modelId="{78B9A00E-5651-4529-84D8-0B98A1415AD0}" type="presOf" srcId="{8B7CA517-B218-48F1-B48F-5E9FFDA9D67D}" destId="{D5F33124-FC2A-4706-858F-F59935B09525}" srcOrd="0" destOrd="0" presId="urn:microsoft.com/office/officeart/2005/8/layout/pList2"/>
    <dgm:cxn modelId="{43565438-415F-4377-8C76-92FCB6999644}" type="presOf" srcId="{E3F8AB70-8EB6-4B72-9F30-124997B3D78F}" destId="{9A1B16E9-69B9-4A86-8A38-C303BDF2CE51}" srcOrd="0" destOrd="0" presId="urn:microsoft.com/office/officeart/2005/8/layout/pList2"/>
    <dgm:cxn modelId="{65A8A688-DF93-4042-8E61-5AB1383661BF}" srcId="{E3F8AB70-8EB6-4B72-9F30-124997B3D78F}" destId="{3CA12E89-2CA6-49C4-897F-BF52652BEE13}" srcOrd="2" destOrd="0" parTransId="{3432B060-3403-449C-BC76-95FD4C42529A}" sibTransId="{015E8F35-5166-4316-BD21-C556C25D170B}"/>
    <dgm:cxn modelId="{4B2B438E-ED09-48C3-ADBD-8E1267F32656}" srcId="{E3F8AB70-8EB6-4B72-9F30-124997B3D78F}" destId="{466B3CBB-5C48-47AF-BBAF-226A5E7E4A5B}" srcOrd="0" destOrd="0" parTransId="{BFFC8204-1B6E-4733-8217-983CBCDBDDF5}" sibTransId="{432A6092-8AE5-4ABF-824B-5769798F00D2}"/>
    <dgm:cxn modelId="{A0311890-5662-421A-84F2-7B5DB913B3F7}" type="presOf" srcId="{3CA12E89-2CA6-49C4-897F-BF52652BEE13}" destId="{B3B5AB73-43E0-4763-8871-4CCFD14DB45F}" srcOrd="0" destOrd="0" presId="urn:microsoft.com/office/officeart/2005/8/layout/pList2"/>
    <dgm:cxn modelId="{832E4091-85C0-4BC3-9DEB-19216D6D2C4A}" type="presOf" srcId="{432A6092-8AE5-4ABF-824B-5769798F00D2}" destId="{17C0BA57-9EB6-4C56-8A89-5B9620F8FC72}" srcOrd="0" destOrd="0" presId="urn:microsoft.com/office/officeart/2005/8/layout/pList2"/>
    <dgm:cxn modelId="{82CFFE95-BC19-42C7-9474-58B0725F031F}" type="presOf" srcId="{466B3CBB-5C48-47AF-BBAF-226A5E7E4A5B}" destId="{1582F3EE-4E9D-4E76-8F59-B0DB9901D632}" srcOrd="0" destOrd="0" presId="urn:microsoft.com/office/officeart/2005/8/layout/pList2"/>
    <dgm:cxn modelId="{DEC92EC3-3A9C-43B5-AFC2-6A2726CC0B3B}" type="presOf" srcId="{07C8289D-C2D9-4D56-AD71-88BECE5AC5A3}" destId="{09023E24-3295-43E6-9213-6C186EFBE2CA}" srcOrd="0" destOrd="0" presId="urn:microsoft.com/office/officeart/2005/8/layout/pList2"/>
    <dgm:cxn modelId="{DA114E6E-8552-4F35-9774-F35E5D4391F8}" type="presParOf" srcId="{9A1B16E9-69B9-4A86-8A38-C303BDF2CE51}" destId="{86D8558F-08A2-4C61-AACE-D22E1F283200}" srcOrd="0" destOrd="0" presId="urn:microsoft.com/office/officeart/2005/8/layout/pList2"/>
    <dgm:cxn modelId="{23B3C5B2-1EE8-44C2-97AD-D9B924CCF578}" type="presParOf" srcId="{9A1B16E9-69B9-4A86-8A38-C303BDF2CE51}" destId="{13E90221-FF63-493E-8B2E-FE0BB03F4389}" srcOrd="1" destOrd="0" presId="urn:microsoft.com/office/officeart/2005/8/layout/pList2"/>
    <dgm:cxn modelId="{C319D781-5084-45A3-94B5-5E7AC2C1A686}" type="presParOf" srcId="{13E90221-FF63-493E-8B2E-FE0BB03F4389}" destId="{B40ED29D-A69C-4E5A-97FB-8024B22C49B6}" srcOrd="0" destOrd="0" presId="urn:microsoft.com/office/officeart/2005/8/layout/pList2"/>
    <dgm:cxn modelId="{4C6D7658-8E20-48F1-B53B-C2B69D33B7EA}" type="presParOf" srcId="{B40ED29D-A69C-4E5A-97FB-8024B22C49B6}" destId="{1582F3EE-4E9D-4E76-8F59-B0DB9901D632}" srcOrd="0" destOrd="0" presId="urn:microsoft.com/office/officeart/2005/8/layout/pList2"/>
    <dgm:cxn modelId="{B46231C6-ABFD-435C-9ADD-DF5AD8BE56C5}" type="presParOf" srcId="{B40ED29D-A69C-4E5A-97FB-8024B22C49B6}" destId="{92FE67E2-9B68-4E36-8983-CBAFF2686876}" srcOrd="1" destOrd="0" presId="urn:microsoft.com/office/officeart/2005/8/layout/pList2"/>
    <dgm:cxn modelId="{23D52377-3C99-4F35-999D-A717CDFC4703}" type="presParOf" srcId="{B40ED29D-A69C-4E5A-97FB-8024B22C49B6}" destId="{4CBDBFB9-0CDE-4E8E-81FA-6D6D78B8F7AF}" srcOrd="2" destOrd="0" presId="urn:microsoft.com/office/officeart/2005/8/layout/pList2"/>
    <dgm:cxn modelId="{8706C375-0633-494A-91DF-CC6234868DD3}" type="presParOf" srcId="{13E90221-FF63-493E-8B2E-FE0BB03F4389}" destId="{17C0BA57-9EB6-4C56-8A89-5B9620F8FC72}" srcOrd="1" destOrd="0" presId="urn:microsoft.com/office/officeart/2005/8/layout/pList2"/>
    <dgm:cxn modelId="{836B471B-4A3A-4EEC-9A10-2B72C0CC8AD6}" type="presParOf" srcId="{13E90221-FF63-493E-8B2E-FE0BB03F4389}" destId="{013473A1-5F3C-435E-B019-C8BA5069506B}" srcOrd="2" destOrd="0" presId="urn:microsoft.com/office/officeart/2005/8/layout/pList2"/>
    <dgm:cxn modelId="{CC460B08-668B-4806-B009-3CAAA7D1DCA3}" type="presParOf" srcId="{013473A1-5F3C-435E-B019-C8BA5069506B}" destId="{09023E24-3295-43E6-9213-6C186EFBE2CA}" srcOrd="0" destOrd="0" presId="urn:microsoft.com/office/officeart/2005/8/layout/pList2"/>
    <dgm:cxn modelId="{B8F7834A-7579-46CD-9AEE-7EF33D0B1BB7}" type="presParOf" srcId="{013473A1-5F3C-435E-B019-C8BA5069506B}" destId="{8D2AB0E8-4DB0-4F7F-B6E9-1A4BCEB86428}" srcOrd="1" destOrd="0" presId="urn:microsoft.com/office/officeart/2005/8/layout/pList2"/>
    <dgm:cxn modelId="{2B13933F-E72D-463F-97D5-B0395C875B0E}" type="presParOf" srcId="{013473A1-5F3C-435E-B019-C8BA5069506B}" destId="{3184E729-97EC-4F32-8FDE-0DA8CC4B858D}" srcOrd="2" destOrd="0" presId="urn:microsoft.com/office/officeart/2005/8/layout/pList2"/>
    <dgm:cxn modelId="{62BE31EB-609C-467D-B311-5C30C3F76A92}" type="presParOf" srcId="{13E90221-FF63-493E-8B2E-FE0BB03F4389}" destId="{D5F33124-FC2A-4706-858F-F59935B09525}" srcOrd="3" destOrd="0" presId="urn:microsoft.com/office/officeart/2005/8/layout/pList2"/>
    <dgm:cxn modelId="{4A1D3163-2C42-4B31-8099-7930C38EE3F1}" type="presParOf" srcId="{13E90221-FF63-493E-8B2E-FE0BB03F4389}" destId="{F74D72EB-860E-47C7-9E62-A48C6ACE99E3}" srcOrd="4" destOrd="0" presId="urn:microsoft.com/office/officeart/2005/8/layout/pList2"/>
    <dgm:cxn modelId="{38405A88-6543-4114-A4BA-5C80564B8C09}" type="presParOf" srcId="{F74D72EB-860E-47C7-9E62-A48C6ACE99E3}" destId="{B3B5AB73-43E0-4763-8871-4CCFD14DB45F}" srcOrd="0" destOrd="0" presId="urn:microsoft.com/office/officeart/2005/8/layout/pList2"/>
    <dgm:cxn modelId="{5E5785F3-2EC7-4AE0-8688-D892FCA46629}" type="presParOf" srcId="{F74D72EB-860E-47C7-9E62-A48C6ACE99E3}" destId="{6FD6954C-F1E0-4F81-B0B2-2347DD694675}" srcOrd="1" destOrd="0" presId="urn:microsoft.com/office/officeart/2005/8/layout/pList2"/>
    <dgm:cxn modelId="{24C8790A-F3CC-41DC-8A2B-8EAC4C03DD37}" type="presParOf" srcId="{F74D72EB-860E-47C7-9E62-A48C6ACE99E3}" destId="{5DA045A5-1543-4D1F-8549-D71FEC45DBA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65FC8C-311C-4A35-912A-EC5A9D7EADD8}" type="doc">
      <dgm:prSet loTypeId="urn:microsoft.com/office/officeart/2005/8/layout/cycle3" loCatId="cycle" qsTypeId="urn:microsoft.com/office/officeart/2005/8/quickstyle/simple2" qsCatId="simple" csTypeId="urn:microsoft.com/office/officeart/2005/8/colors/accent6_1" csCatId="accent6" phldr="1"/>
      <dgm:spPr/>
      <dgm:t>
        <a:bodyPr/>
        <a:lstStyle/>
        <a:p>
          <a:endParaRPr lang="es-EC"/>
        </a:p>
      </dgm:t>
    </dgm:pt>
    <dgm:pt modelId="{C1177390-42D9-4CA1-BEF9-F864314E8890}">
      <dgm:prSet phldrT="[Texto]" custT="1"/>
      <dgm:spPr/>
      <dgm:t>
        <a:bodyPr/>
        <a:lstStyle/>
        <a:p>
          <a:r>
            <a:rPr lang="es-ES" sz="1400" dirty="0"/>
            <a:t>Autoridad competente para conocer, juzgar y sancionar los delitos y contravenciones por Violencia Intrafamiliar.</a:t>
          </a:r>
          <a:endParaRPr lang="es-EC" sz="1400" dirty="0"/>
        </a:p>
      </dgm:t>
    </dgm:pt>
    <dgm:pt modelId="{62D6E757-FD97-488E-8202-097E274355D4}" type="parTrans" cxnId="{EAF1D603-D33D-42C6-BFD9-0C26CC5F1582}">
      <dgm:prSet/>
      <dgm:spPr/>
      <dgm:t>
        <a:bodyPr/>
        <a:lstStyle/>
        <a:p>
          <a:endParaRPr lang="es-EC" sz="2000"/>
        </a:p>
      </dgm:t>
    </dgm:pt>
    <dgm:pt modelId="{D0514C2B-61AF-4EE9-BA20-D6A31077B44C}" type="sibTrans" cxnId="{EAF1D603-D33D-42C6-BFD9-0C26CC5F1582}">
      <dgm:prSet/>
      <dgm:spPr/>
      <dgm:t>
        <a:bodyPr/>
        <a:lstStyle/>
        <a:p>
          <a:endParaRPr lang="es-EC" sz="2000"/>
        </a:p>
      </dgm:t>
    </dgm:pt>
    <dgm:pt modelId="{287FE80E-F9E1-4C26-8A6B-B3051D8A211A}">
      <dgm:prSet phldrT="[Texto]" custT="1"/>
      <dgm:spPr/>
      <dgm:t>
        <a:bodyPr/>
        <a:lstStyle/>
        <a:p>
          <a:r>
            <a:rPr lang="es-ES" sz="2000" b="1" dirty="0">
              <a:solidFill>
                <a:srgbClr val="7030A0"/>
              </a:solidFill>
            </a:rPr>
            <a:t>Otorgar una o varias medidas de protección.</a:t>
          </a:r>
          <a:endParaRPr lang="es-EC" sz="2000" b="1" dirty="0">
            <a:solidFill>
              <a:srgbClr val="7030A0"/>
            </a:solidFill>
          </a:endParaRPr>
        </a:p>
      </dgm:t>
    </dgm:pt>
    <dgm:pt modelId="{3A8A7ADB-7625-41A9-B834-887F8AF24AB9}" type="parTrans" cxnId="{DA6CD091-D53A-49B2-AF5E-4A5FBC538DE2}">
      <dgm:prSet/>
      <dgm:spPr/>
      <dgm:t>
        <a:bodyPr/>
        <a:lstStyle/>
        <a:p>
          <a:endParaRPr lang="es-EC" sz="2000"/>
        </a:p>
      </dgm:t>
    </dgm:pt>
    <dgm:pt modelId="{7EA13D85-5A9E-4C8F-B3AE-A1C4CCA90718}" type="sibTrans" cxnId="{DA6CD091-D53A-49B2-AF5E-4A5FBC538DE2}">
      <dgm:prSet/>
      <dgm:spPr/>
      <dgm:t>
        <a:bodyPr/>
        <a:lstStyle/>
        <a:p>
          <a:endParaRPr lang="es-EC" sz="2000"/>
        </a:p>
      </dgm:t>
    </dgm:pt>
    <dgm:pt modelId="{5113A846-7A57-4D4B-AD19-271777A9EEC8}">
      <dgm:prSet custT="1"/>
      <dgm:spPr/>
      <dgm:t>
        <a:bodyPr/>
        <a:lstStyle/>
        <a:p>
          <a:r>
            <a:rPr lang="es-ES" sz="2000"/>
            <a:t>Receptar testimonio anticipado</a:t>
          </a:r>
          <a:endParaRPr lang="es-ES" sz="2000" dirty="0"/>
        </a:p>
      </dgm:t>
    </dgm:pt>
    <dgm:pt modelId="{4A776D8B-CAF0-4A5E-8C13-7EC9E4D8E1A6}" type="parTrans" cxnId="{B6AEDAA1-7601-4372-93F2-B7EA43F0D37C}">
      <dgm:prSet/>
      <dgm:spPr/>
      <dgm:t>
        <a:bodyPr/>
        <a:lstStyle/>
        <a:p>
          <a:endParaRPr lang="es-EC" sz="2000"/>
        </a:p>
      </dgm:t>
    </dgm:pt>
    <dgm:pt modelId="{BF658047-F069-43EE-9DEC-08793AC60E4F}" type="sibTrans" cxnId="{B6AEDAA1-7601-4372-93F2-B7EA43F0D37C}">
      <dgm:prSet/>
      <dgm:spPr/>
      <dgm:t>
        <a:bodyPr/>
        <a:lstStyle/>
        <a:p>
          <a:endParaRPr lang="es-EC" sz="2000"/>
        </a:p>
      </dgm:t>
    </dgm:pt>
    <dgm:pt modelId="{AE231A7A-7060-4479-9CE1-E7D9A3005529}">
      <dgm:prSet custT="1"/>
      <dgm:spPr/>
      <dgm:t>
        <a:bodyPr/>
        <a:lstStyle/>
        <a:p>
          <a:r>
            <a:rPr lang="es-ES" sz="2000"/>
            <a:t>Obtener Pruebas sin revictimizar</a:t>
          </a:r>
          <a:endParaRPr lang="es-ES" sz="2000" dirty="0"/>
        </a:p>
      </dgm:t>
    </dgm:pt>
    <dgm:pt modelId="{504FE298-DF88-4A34-A72D-4C9F7217F04A}" type="parTrans" cxnId="{B82948E5-778D-4586-8FB3-D8318C4C2934}">
      <dgm:prSet/>
      <dgm:spPr/>
      <dgm:t>
        <a:bodyPr/>
        <a:lstStyle/>
        <a:p>
          <a:endParaRPr lang="es-EC" sz="2000"/>
        </a:p>
      </dgm:t>
    </dgm:pt>
    <dgm:pt modelId="{93C4A140-A7F9-460B-ABFA-6AC9D47C1EB5}" type="sibTrans" cxnId="{B82948E5-778D-4586-8FB3-D8318C4C2934}">
      <dgm:prSet/>
      <dgm:spPr/>
      <dgm:t>
        <a:bodyPr/>
        <a:lstStyle/>
        <a:p>
          <a:endParaRPr lang="es-EC" sz="2000"/>
        </a:p>
      </dgm:t>
    </dgm:pt>
    <dgm:pt modelId="{B3C9A8FF-190C-4602-BEF2-4D9128F3CABA}">
      <dgm:prSet custT="1"/>
      <dgm:spPr/>
      <dgm:t>
        <a:bodyPr/>
        <a:lstStyle/>
        <a:p>
          <a:r>
            <a:rPr lang="es-ES" sz="2000"/>
            <a:t>Fijar una pensión alimenticia</a:t>
          </a:r>
          <a:endParaRPr lang="es-ES" sz="2000" dirty="0"/>
        </a:p>
      </dgm:t>
    </dgm:pt>
    <dgm:pt modelId="{AFF56DED-7071-408D-870A-54875CD85848}" type="parTrans" cxnId="{821AA022-D317-40C4-BD5D-8A0F6DF9B9D1}">
      <dgm:prSet/>
      <dgm:spPr/>
      <dgm:t>
        <a:bodyPr/>
        <a:lstStyle/>
        <a:p>
          <a:endParaRPr lang="es-EC" sz="2000"/>
        </a:p>
      </dgm:t>
    </dgm:pt>
    <dgm:pt modelId="{1AC4E9D0-A763-4763-9668-DE8B014A2BE9}" type="sibTrans" cxnId="{821AA022-D317-40C4-BD5D-8A0F6DF9B9D1}">
      <dgm:prSet/>
      <dgm:spPr/>
      <dgm:t>
        <a:bodyPr/>
        <a:lstStyle/>
        <a:p>
          <a:endParaRPr lang="es-EC" sz="2000"/>
        </a:p>
      </dgm:t>
    </dgm:pt>
    <dgm:pt modelId="{0AC5A079-7856-4532-BB07-56CB88D24A0A}">
      <dgm:prSet custT="1"/>
      <dgm:spPr/>
      <dgm:t>
        <a:bodyPr/>
        <a:lstStyle/>
        <a:p>
          <a:r>
            <a:rPr lang="es-ES" sz="2000"/>
            <a:t>Ordenar el allanamiento</a:t>
          </a:r>
          <a:endParaRPr lang="es-EC" sz="2000" dirty="0"/>
        </a:p>
      </dgm:t>
    </dgm:pt>
    <dgm:pt modelId="{8915F77D-4DDC-468F-B2FE-FCEF90DAA743}" type="parTrans" cxnId="{82AE4C09-D6BE-4A3F-A116-BE0A792B16AA}">
      <dgm:prSet/>
      <dgm:spPr/>
      <dgm:t>
        <a:bodyPr/>
        <a:lstStyle/>
        <a:p>
          <a:endParaRPr lang="es-EC" sz="2000"/>
        </a:p>
      </dgm:t>
    </dgm:pt>
    <dgm:pt modelId="{C929B9D1-303C-43E5-B3DC-05D13961235A}" type="sibTrans" cxnId="{82AE4C09-D6BE-4A3F-A116-BE0A792B16AA}">
      <dgm:prSet/>
      <dgm:spPr/>
      <dgm:t>
        <a:bodyPr/>
        <a:lstStyle/>
        <a:p>
          <a:endParaRPr lang="es-EC" sz="2000"/>
        </a:p>
      </dgm:t>
    </dgm:pt>
    <dgm:pt modelId="{2E99FB4C-8B0A-4192-8195-C1F1F0513989}" type="pres">
      <dgm:prSet presAssocID="{3665FC8C-311C-4A35-912A-EC5A9D7EADD8}" presName="Name0" presStyleCnt="0">
        <dgm:presLayoutVars>
          <dgm:dir/>
          <dgm:resizeHandles val="exact"/>
        </dgm:presLayoutVars>
      </dgm:prSet>
      <dgm:spPr/>
    </dgm:pt>
    <dgm:pt modelId="{21ECBA59-BE67-4292-8337-4A0190E5B6B5}" type="pres">
      <dgm:prSet presAssocID="{3665FC8C-311C-4A35-912A-EC5A9D7EADD8}" presName="cycle" presStyleCnt="0"/>
      <dgm:spPr/>
    </dgm:pt>
    <dgm:pt modelId="{661A04B5-F99A-41DA-AF15-3613158185DE}" type="pres">
      <dgm:prSet presAssocID="{C1177390-42D9-4CA1-BEF9-F864314E8890}" presName="nodeFirstNode" presStyleLbl="node1" presStyleIdx="0" presStyleCnt="6">
        <dgm:presLayoutVars>
          <dgm:bulletEnabled val="1"/>
        </dgm:presLayoutVars>
      </dgm:prSet>
      <dgm:spPr/>
    </dgm:pt>
    <dgm:pt modelId="{C2468FED-D43A-40FF-A02F-E2AEC2533D1E}" type="pres">
      <dgm:prSet presAssocID="{D0514C2B-61AF-4EE9-BA20-D6A31077B44C}" presName="sibTransFirstNode" presStyleLbl="bgShp" presStyleIdx="0" presStyleCnt="1"/>
      <dgm:spPr/>
    </dgm:pt>
    <dgm:pt modelId="{B9922176-E6CC-4A52-B245-3085517A873E}" type="pres">
      <dgm:prSet presAssocID="{287FE80E-F9E1-4C26-8A6B-B3051D8A211A}" presName="nodeFollowingNodes" presStyleLbl="node1" presStyleIdx="1" presStyleCnt="6">
        <dgm:presLayoutVars>
          <dgm:bulletEnabled val="1"/>
        </dgm:presLayoutVars>
      </dgm:prSet>
      <dgm:spPr/>
    </dgm:pt>
    <dgm:pt modelId="{E426FC73-A784-40D7-871C-435B83BF2B05}" type="pres">
      <dgm:prSet presAssocID="{5113A846-7A57-4D4B-AD19-271777A9EEC8}" presName="nodeFollowingNodes" presStyleLbl="node1" presStyleIdx="2" presStyleCnt="6">
        <dgm:presLayoutVars>
          <dgm:bulletEnabled val="1"/>
        </dgm:presLayoutVars>
      </dgm:prSet>
      <dgm:spPr/>
    </dgm:pt>
    <dgm:pt modelId="{2449B296-837F-48E2-A771-A2931EEC05B3}" type="pres">
      <dgm:prSet presAssocID="{AE231A7A-7060-4479-9CE1-E7D9A3005529}" presName="nodeFollowingNodes" presStyleLbl="node1" presStyleIdx="3" presStyleCnt="6">
        <dgm:presLayoutVars>
          <dgm:bulletEnabled val="1"/>
        </dgm:presLayoutVars>
      </dgm:prSet>
      <dgm:spPr/>
    </dgm:pt>
    <dgm:pt modelId="{FBC78456-C10A-4876-86B2-F35BF17C0166}" type="pres">
      <dgm:prSet presAssocID="{B3C9A8FF-190C-4602-BEF2-4D9128F3CABA}" presName="nodeFollowingNodes" presStyleLbl="node1" presStyleIdx="4" presStyleCnt="6">
        <dgm:presLayoutVars>
          <dgm:bulletEnabled val="1"/>
        </dgm:presLayoutVars>
      </dgm:prSet>
      <dgm:spPr/>
    </dgm:pt>
    <dgm:pt modelId="{D424AA73-4E02-4246-B403-31D7F5B55994}" type="pres">
      <dgm:prSet presAssocID="{0AC5A079-7856-4532-BB07-56CB88D24A0A}" presName="nodeFollowingNodes" presStyleLbl="node1" presStyleIdx="5" presStyleCnt="6">
        <dgm:presLayoutVars>
          <dgm:bulletEnabled val="1"/>
        </dgm:presLayoutVars>
      </dgm:prSet>
      <dgm:spPr/>
    </dgm:pt>
  </dgm:ptLst>
  <dgm:cxnLst>
    <dgm:cxn modelId="{4FD6CF00-F6DE-4D3B-AC21-EAD7295BD1FA}" type="presOf" srcId="{B3C9A8FF-190C-4602-BEF2-4D9128F3CABA}" destId="{FBC78456-C10A-4876-86B2-F35BF17C0166}" srcOrd="0" destOrd="0" presId="urn:microsoft.com/office/officeart/2005/8/layout/cycle3"/>
    <dgm:cxn modelId="{EAF1D603-D33D-42C6-BFD9-0C26CC5F1582}" srcId="{3665FC8C-311C-4A35-912A-EC5A9D7EADD8}" destId="{C1177390-42D9-4CA1-BEF9-F864314E8890}" srcOrd="0" destOrd="0" parTransId="{62D6E757-FD97-488E-8202-097E274355D4}" sibTransId="{D0514C2B-61AF-4EE9-BA20-D6A31077B44C}"/>
    <dgm:cxn modelId="{32219208-5951-40EA-92E2-9298C73AFCFC}" type="presOf" srcId="{D0514C2B-61AF-4EE9-BA20-D6A31077B44C}" destId="{C2468FED-D43A-40FF-A02F-E2AEC2533D1E}" srcOrd="0" destOrd="0" presId="urn:microsoft.com/office/officeart/2005/8/layout/cycle3"/>
    <dgm:cxn modelId="{82AE4C09-D6BE-4A3F-A116-BE0A792B16AA}" srcId="{3665FC8C-311C-4A35-912A-EC5A9D7EADD8}" destId="{0AC5A079-7856-4532-BB07-56CB88D24A0A}" srcOrd="5" destOrd="0" parTransId="{8915F77D-4DDC-468F-B2FE-FCEF90DAA743}" sibTransId="{C929B9D1-303C-43E5-B3DC-05D13961235A}"/>
    <dgm:cxn modelId="{821AA022-D317-40C4-BD5D-8A0F6DF9B9D1}" srcId="{3665FC8C-311C-4A35-912A-EC5A9D7EADD8}" destId="{B3C9A8FF-190C-4602-BEF2-4D9128F3CABA}" srcOrd="4" destOrd="0" parTransId="{AFF56DED-7071-408D-870A-54875CD85848}" sibTransId="{1AC4E9D0-A763-4763-9668-DE8B014A2BE9}"/>
    <dgm:cxn modelId="{C1DAD332-308D-4D44-BFB9-D4FC9B81F32F}" type="presOf" srcId="{AE231A7A-7060-4479-9CE1-E7D9A3005529}" destId="{2449B296-837F-48E2-A771-A2931EEC05B3}" srcOrd="0" destOrd="0" presId="urn:microsoft.com/office/officeart/2005/8/layout/cycle3"/>
    <dgm:cxn modelId="{78C4CB52-BBFA-408F-A131-C56F082DAEF6}" type="presOf" srcId="{3665FC8C-311C-4A35-912A-EC5A9D7EADD8}" destId="{2E99FB4C-8B0A-4192-8195-C1F1F0513989}" srcOrd="0" destOrd="0" presId="urn:microsoft.com/office/officeart/2005/8/layout/cycle3"/>
    <dgm:cxn modelId="{54F5F672-3AEB-4A1E-9972-41B207A73AE8}" type="presOf" srcId="{0AC5A079-7856-4532-BB07-56CB88D24A0A}" destId="{D424AA73-4E02-4246-B403-31D7F5B55994}" srcOrd="0" destOrd="0" presId="urn:microsoft.com/office/officeart/2005/8/layout/cycle3"/>
    <dgm:cxn modelId="{DA6CD091-D53A-49B2-AF5E-4A5FBC538DE2}" srcId="{3665FC8C-311C-4A35-912A-EC5A9D7EADD8}" destId="{287FE80E-F9E1-4C26-8A6B-B3051D8A211A}" srcOrd="1" destOrd="0" parTransId="{3A8A7ADB-7625-41A9-B834-887F8AF24AB9}" sibTransId="{7EA13D85-5A9E-4C8F-B3AE-A1C4CCA90718}"/>
    <dgm:cxn modelId="{B6AEDAA1-7601-4372-93F2-B7EA43F0D37C}" srcId="{3665FC8C-311C-4A35-912A-EC5A9D7EADD8}" destId="{5113A846-7A57-4D4B-AD19-271777A9EEC8}" srcOrd="2" destOrd="0" parTransId="{4A776D8B-CAF0-4A5E-8C13-7EC9E4D8E1A6}" sibTransId="{BF658047-F069-43EE-9DEC-08793AC60E4F}"/>
    <dgm:cxn modelId="{C5ED7CAD-A1DD-47F5-8CED-F7B7534A82F6}" type="presOf" srcId="{C1177390-42D9-4CA1-BEF9-F864314E8890}" destId="{661A04B5-F99A-41DA-AF15-3613158185DE}" srcOrd="0" destOrd="0" presId="urn:microsoft.com/office/officeart/2005/8/layout/cycle3"/>
    <dgm:cxn modelId="{354B31B7-186B-49E0-B19E-29643B3DE351}" type="presOf" srcId="{287FE80E-F9E1-4C26-8A6B-B3051D8A211A}" destId="{B9922176-E6CC-4A52-B245-3085517A873E}" srcOrd="0" destOrd="0" presId="urn:microsoft.com/office/officeart/2005/8/layout/cycle3"/>
    <dgm:cxn modelId="{310B59DA-DC49-4DD3-99F1-A81FEE2AB06F}" type="presOf" srcId="{5113A846-7A57-4D4B-AD19-271777A9EEC8}" destId="{E426FC73-A784-40D7-871C-435B83BF2B05}" srcOrd="0" destOrd="0" presId="urn:microsoft.com/office/officeart/2005/8/layout/cycle3"/>
    <dgm:cxn modelId="{B82948E5-778D-4586-8FB3-D8318C4C2934}" srcId="{3665FC8C-311C-4A35-912A-EC5A9D7EADD8}" destId="{AE231A7A-7060-4479-9CE1-E7D9A3005529}" srcOrd="3" destOrd="0" parTransId="{504FE298-DF88-4A34-A72D-4C9F7217F04A}" sibTransId="{93C4A140-A7F9-460B-ABFA-6AC9D47C1EB5}"/>
    <dgm:cxn modelId="{1A58EEEF-00E1-44BB-A6F9-50389377918B}" type="presParOf" srcId="{2E99FB4C-8B0A-4192-8195-C1F1F0513989}" destId="{21ECBA59-BE67-4292-8337-4A0190E5B6B5}" srcOrd="0" destOrd="0" presId="urn:microsoft.com/office/officeart/2005/8/layout/cycle3"/>
    <dgm:cxn modelId="{98ECC5F2-E171-4315-98D8-B93032AFD129}" type="presParOf" srcId="{21ECBA59-BE67-4292-8337-4A0190E5B6B5}" destId="{661A04B5-F99A-41DA-AF15-3613158185DE}" srcOrd="0" destOrd="0" presId="urn:microsoft.com/office/officeart/2005/8/layout/cycle3"/>
    <dgm:cxn modelId="{48A2FF5B-9D85-4F9C-B956-2B644728E164}" type="presParOf" srcId="{21ECBA59-BE67-4292-8337-4A0190E5B6B5}" destId="{C2468FED-D43A-40FF-A02F-E2AEC2533D1E}" srcOrd="1" destOrd="0" presId="urn:microsoft.com/office/officeart/2005/8/layout/cycle3"/>
    <dgm:cxn modelId="{632EBE23-72B6-401E-ACAA-59DF02BD9F9E}" type="presParOf" srcId="{21ECBA59-BE67-4292-8337-4A0190E5B6B5}" destId="{B9922176-E6CC-4A52-B245-3085517A873E}" srcOrd="2" destOrd="0" presId="urn:microsoft.com/office/officeart/2005/8/layout/cycle3"/>
    <dgm:cxn modelId="{D5FCEF91-5DDB-48D2-A05E-6F444E34DD6E}" type="presParOf" srcId="{21ECBA59-BE67-4292-8337-4A0190E5B6B5}" destId="{E426FC73-A784-40D7-871C-435B83BF2B05}" srcOrd="3" destOrd="0" presId="urn:microsoft.com/office/officeart/2005/8/layout/cycle3"/>
    <dgm:cxn modelId="{F2F65DC8-3BC5-462E-8B12-FB44038D5766}" type="presParOf" srcId="{21ECBA59-BE67-4292-8337-4A0190E5B6B5}" destId="{2449B296-837F-48E2-A771-A2931EEC05B3}" srcOrd="4" destOrd="0" presId="urn:microsoft.com/office/officeart/2005/8/layout/cycle3"/>
    <dgm:cxn modelId="{10776E02-3BA5-4B2A-9027-69E1157A68D3}" type="presParOf" srcId="{21ECBA59-BE67-4292-8337-4A0190E5B6B5}" destId="{FBC78456-C10A-4876-86B2-F35BF17C0166}" srcOrd="5" destOrd="0" presId="urn:microsoft.com/office/officeart/2005/8/layout/cycle3"/>
    <dgm:cxn modelId="{55230B7B-FEEC-49C8-B6FF-1C59AB931406}" type="presParOf" srcId="{21ECBA59-BE67-4292-8337-4A0190E5B6B5}" destId="{D424AA73-4E02-4246-B403-31D7F5B55994}"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F8AB70-8EB6-4B72-9F30-124997B3D78F}" type="doc">
      <dgm:prSet loTypeId="urn:microsoft.com/office/officeart/2005/8/layout/pList2" loCatId="list" qsTypeId="urn:microsoft.com/office/officeart/2005/8/quickstyle/simple2" qsCatId="simple" csTypeId="urn:microsoft.com/office/officeart/2005/8/colors/accent6_1" csCatId="accent6" phldr="1"/>
      <dgm:spPr/>
    </dgm:pt>
    <dgm:pt modelId="{466B3CBB-5C48-47AF-BBAF-226A5E7E4A5B}">
      <dgm:prSet phldrT="[Texto]" custT="1"/>
      <dgm:spPr/>
      <dgm:t>
        <a:bodyPr/>
        <a:lstStyle/>
        <a:p>
          <a:pPr>
            <a:buFont typeface="Arial" panose="020B0604020202020204" pitchFamily="34" charset="0"/>
            <a:buChar char="•"/>
          </a:pPr>
          <a:r>
            <a:rPr lang="es-ES" sz="1400" dirty="0"/>
            <a:t>- Receptar denuncias.</a:t>
          </a:r>
        </a:p>
        <a:p>
          <a:r>
            <a:rPr lang="es-ES" sz="1400" dirty="0"/>
            <a:t>- Solicitar al Juez medidas de protección a favor de la víctima.</a:t>
          </a:r>
        </a:p>
        <a:p>
          <a:r>
            <a:rPr lang="es-ES" sz="1400" dirty="0"/>
            <a:t>- Solicitar su ingreso en el Sistema de Protección y Asistencia a Víctimas y Testigos.</a:t>
          </a:r>
        </a:p>
        <a:p>
          <a:r>
            <a:rPr lang="es-ES" sz="1400" dirty="0"/>
            <a:t>- Ser informada por el o la Fiscal sobre el proceso de investigación previa o instrucción fiscal.</a:t>
          </a:r>
        </a:p>
        <a:p>
          <a:r>
            <a:rPr lang="es-ES" sz="1400" dirty="0"/>
            <a:t>- Recibir asistencia integral de profesionales (Peritos médico, psicólogo y trabajo social).</a:t>
          </a:r>
          <a:endParaRPr lang="es-ES" sz="1400" dirty="0">
            <a:solidFill>
              <a:schemeClr val="tx1"/>
            </a:solidFill>
          </a:endParaRPr>
        </a:p>
      </dgm:t>
    </dgm:pt>
    <dgm:pt modelId="{BFFC8204-1B6E-4733-8217-983CBCDBDDF5}" type="parTrans" cxnId="{4B2B438E-ED09-48C3-ADBD-8E1267F32656}">
      <dgm:prSet/>
      <dgm:spPr/>
      <dgm:t>
        <a:bodyPr/>
        <a:lstStyle/>
        <a:p>
          <a:endParaRPr lang="es-EC" sz="1500">
            <a:solidFill>
              <a:schemeClr val="tx1"/>
            </a:solidFill>
          </a:endParaRPr>
        </a:p>
      </dgm:t>
    </dgm:pt>
    <dgm:pt modelId="{432A6092-8AE5-4ABF-824B-5769798F00D2}" type="sibTrans" cxnId="{4B2B438E-ED09-48C3-ADBD-8E1267F32656}">
      <dgm:prSet/>
      <dgm:spPr/>
      <dgm:t>
        <a:bodyPr/>
        <a:lstStyle/>
        <a:p>
          <a:endParaRPr lang="es-EC" sz="1500">
            <a:solidFill>
              <a:schemeClr val="tx1"/>
            </a:solidFill>
          </a:endParaRPr>
        </a:p>
      </dgm:t>
    </dgm:pt>
    <dgm:pt modelId="{07C8289D-C2D9-4D56-AD71-88BECE5AC5A3}">
      <dgm:prSet phldrT="[Texto]" custT="1"/>
      <dgm:spPr/>
      <dgm:t>
        <a:bodyPr/>
        <a:lstStyle/>
        <a:p>
          <a:pPr>
            <a:buFont typeface="Arial" panose="020B0604020202020204" pitchFamily="34" charset="0"/>
            <a:buNone/>
          </a:pPr>
          <a:r>
            <a:rPr lang="es-ES" sz="1300" dirty="0"/>
            <a:t>- Investigar los delitos de violencia intrafamiliar.</a:t>
          </a:r>
        </a:p>
        <a:p>
          <a:r>
            <a:rPr lang="es-ES" sz="1300" dirty="0"/>
            <a:t>- Evaluar el riesgo de la víctima.</a:t>
          </a:r>
          <a:br>
            <a:rPr lang="es-ES" sz="1300" dirty="0"/>
          </a:br>
          <a:r>
            <a:rPr lang="es-ES" sz="1300" dirty="0"/>
            <a:t>- Adoptar medidas de protección o solicita al Tribunal que decrete medidas cautelares.</a:t>
          </a:r>
        </a:p>
        <a:p>
          <a:r>
            <a:rPr lang="es-ES" sz="1300" dirty="0"/>
            <a:t>- Ingresar a la víctima al Programa de Intervención Inmediata. </a:t>
          </a:r>
        </a:p>
        <a:p>
          <a:r>
            <a:rPr lang="es-ES" sz="1300" dirty="0"/>
            <a:t>- Evaluar el riesgo de la víctima.</a:t>
          </a:r>
        </a:p>
        <a:p>
          <a:r>
            <a:rPr lang="es-ES" sz="1300" dirty="0"/>
            <a:t>- Actuar inmediato dentro de las veinticuatro horas de contacto con la víctima.</a:t>
          </a:r>
        </a:p>
        <a:p>
          <a:r>
            <a:rPr lang="es-ES" sz="1300" dirty="0"/>
            <a:t>-Otorgar medidas de protección en un plazo de 48 horas según el riesgo.</a:t>
          </a:r>
          <a:endParaRPr lang="es-EC" sz="1300" dirty="0">
            <a:solidFill>
              <a:schemeClr val="tx1"/>
            </a:solidFill>
          </a:endParaRPr>
        </a:p>
      </dgm:t>
    </dgm:pt>
    <dgm:pt modelId="{569B0B1A-9866-4955-88EB-C8142313EFE1}" type="parTrans" cxnId="{A322B101-472B-40D2-82F8-12D3251C006B}">
      <dgm:prSet/>
      <dgm:spPr/>
      <dgm:t>
        <a:bodyPr/>
        <a:lstStyle/>
        <a:p>
          <a:endParaRPr lang="es-EC" sz="1500">
            <a:solidFill>
              <a:schemeClr val="tx1"/>
            </a:solidFill>
          </a:endParaRPr>
        </a:p>
      </dgm:t>
    </dgm:pt>
    <dgm:pt modelId="{8B7CA517-B218-48F1-B48F-5E9FFDA9D67D}" type="sibTrans" cxnId="{A322B101-472B-40D2-82F8-12D3251C006B}">
      <dgm:prSet/>
      <dgm:spPr/>
      <dgm:t>
        <a:bodyPr/>
        <a:lstStyle/>
        <a:p>
          <a:endParaRPr lang="es-EC" sz="1500">
            <a:solidFill>
              <a:schemeClr val="tx1"/>
            </a:solidFill>
          </a:endParaRPr>
        </a:p>
      </dgm:t>
    </dgm:pt>
    <dgm:pt modelId="{3CA12E89-2CA6-49C4-897F-BF52652BEE13}">
      <dgm:prSet phldrT="[Texto]" custT="1"/>
      <dgm:spPr/>
      <dgm:t>
        <a:bodyPr/>
        <a:lstStyle/>
        <a:p>
          <a:r>
            <a:rPr lang="es-ES" sz="1500" dirty="0"/>
            <a:t>- Fiscalía Especializada para Violencia de Género.</a:t>
          </a:r>
        </a:p>
        <a:p>
          <a:r>
            <a:rPr lang="es-ES" sz="1500" dirty="0"/>
            <a:t>- Adoptar medidas de protección para la víctima.</a:t>
          </a:r>
        </a:p>
        <a:p>
          <a:r>
            <a:rPr lang="es-ES" sz="1500" dirty="0"/>
            <a:t>- Brindar una atención integral para medicina legal y psicología en caso de presentar agresiones.</a:t>
          </a:r>
        </a:p>
        <a:p>
          <a:r>
            <a:rPr lang="es-ES" sz="1500" dirty="0"/>
            <a:t>- Ordenar el ingreso de la Víctima a la Unidad de Protección y Atención a Víctimas quienes brindan asistencia psicológica, social y legal.</a:t>
          </a:r>
          <a:endParaRPr lang="es-EC" sz="1500" dirty="0">
            <a:solidFill>
              <a:schemeClr val="tx1"/>
            </a:solidFill>
          </a:endParaRPr>
        </a:p>
      </dgm:t>
    </dgm:pt>
    <dgm:pt modelId="{3432B060-3403-449C-BC76-95FD4C42529A}" type="parTrans" cxnId="{65A8A688-DF93-4042-8E61-5AB1383661BF}">
      <dgm:prSet/>
      <dgm:spPr/>
      <dgm:t>
        <a:bodyPr/>
        <a:lstStyle/>
        <a:p>
          <a:endParaRPr lang="es-EC" sz="1500">
            <a:solidFill>
              <a:schemeClr val="tx1"/>
            </a:solidFill>
          </a:endParaRPr>
        </a:p>
      </dgm:t>
    </dgm:pt>
    <dgm:pt modelId="{015E8F35-5166-4316-BD21-C556C25D170B}" type="sibTrans" cxnId="{65A8A688-DF93-4042-8E61-5AB1383661BF}">
      <dgm:prSet/>
      <dgm:spPr/>
      <dgm:t>
        <a:bodyPr/>
        <a:lstStyle/>
        <a:p>
          <a:endParaRPr lang="es-EC" sz="1500">
            <a:solidFill>
              <a:schemeClr val="tx1"/>
            </a:solidFill>
          </a:endParaRPr>
        </a:p>
      </dgm:t>
    </dgm:pt>
    <dgm:pt modelId="{9A1B16E9-69B9-4A86-8A38-C303BDF2CE51}" type="pres">
      <dgm:prSet presAssocID="{E3F8AB70-8EB6-4B72-9F30-124997B3D78F}" presName="Name0" presStyleCnt="0">
        <dgm:presLayoutVars>
          <dgm:dir/>
          <dgm:resizeHandles val="exact"/>
        </dgm:presLayoutVars>
      </dgm:prSet>
      <dgm:spPr/>
    </dgm:pt>
    <dgm:pt modelId="{86D8558F-08A2-4C61-AACE-D22E1F283200}" type="pres">
      <dgm:prSet presAssocID="{E3F8AB70-8EB6-4B72-9F30-124997B3D78F}" presName="bkgdShp" presStyleLbl="alignAccFollowNode1" presStyleIdx="0" presStyleCnt="1" custScaleY="68424" custLinFactNeighborX="-165" custLinFactNeighborY="-12620"/>
      <dgm:spPr/>
    </dgm:pt>
    <dgm:pt modelId="{13E90221-FF63-493E-8B2E-FE0BB03F4389}" type="pres">
      <dgm:prSet presAssocID="{E3F8AB70-8EB6-4B72-9F30-124997B3D78F}" presName="linComp" presStyleCnt="0"/>
      <dgm:spPr/>
    </dgm:pt>
    <dgm:pt modelId="{B40ED29D-A69C-4E5A-97FB-8024B22C49B6}" type="pres">
      <dgm:prSet presAssocID="{466B3CBB-5C48-47AF-BBAF-226A5E7E4A5B}" presName="compNode" presStyleCnt="0"/>
      <dgm:spPr/>
    </dgm:pt>
    <dgm:pt modelId="{1582F3EE-4E9D-4E76-8F59-B0DB9901D632}" type="pres">
      <dgm:prSet presAssocID="{466B3CBB-5C48-47AF-BBAF-226A5E7E4A5B}" presName="node" presStyleLbl="node1" presStyleIdx="0" presStyleCnt="3" custScaleY="133014" custLinFactNeighborX="-2074" custLinFactNeighborY="-1347">
        <dgm:presLayoutVars>
          <dgm:bulletEnabled val="1"/>
        </dgm:presLayoutVars>
      </dgm:prSet>
      <dgm:spPr/>
    </dgm:pt>
    <dgm:pt modelId="{92FE67E2-9B68-4E36-8983-CBAFF2686876}" type="pres">
      <dgm:prSet presAssocID="{466B3CBB-5C48-47AF-BBAF-226A5E7E4A5B}" presName="invisiNode" presStyleLbl="node1" presStyleIdx="0" presStyleCnt="3"/>
      <dgm:spPr/>
    </dgm:pt>
    <dgm:pt modelId="{4CBDBFB9-0CDE-4E8E-81FA-6D6D78B8F7AF}" type="pres">
      <dgm:prSet presAssocID="{466B3CBB-5C48-47AF-BBAF-226A5E7E4A5B}" presName="imagNode" presStyleLbl="fgImgPlace1" presStyleIdx="0" presStyleCnt="3" custScaleX="78675" custScaleY="63580" custLinFactNeighborX="-6858" custLinFactNeighborY="-3277"/>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dgm:spPr>
    </dgm:pt>
    <dgm:pt modelId="{17C0BA57-9EB6-4C56-8A89-5B9620F8FC72}" type="pres">
      <dgm:prSet presAssocID="{432A6092-8AE5-4ABF-824B-5769798F00D2}" presName="sibTrans" presStyleLbl="sibTrans2D1" presStyleIdx="0" presStyleCnt="0"/>
      <dgm:spPr/>
    </dgm:pt>
    <dgm:pt modelId="{013473A1-5F3C-435E-B019-C8BA5069506B}" type="pres">
      <dgm:prSet presAssocID="{07C8289D-C2D9-4D56-AD71-88BECE5AC5A3}" presName="compNode" presStyleCnt="0"/>
      <dgm:spPr/>
    </dgm:pt>
    <dgm:pt modelId="{09023E24-3295-43E6-9213-6C186EFBE2CA}" type="pres">
      <dgm:prSet presAssocID="{07C8289D-C2D9-4D56-AD71-88BECE5AC5A3}" presName="node" presStyleLbl="node1" presStyleIdx="1" presStyleCnt="3" custScaleY="134397" custLinFactNeighborX="0" custLinFactNeighborY="14147">
        <dgm:presLayoutVars>
          <dgm:bulletEnabled val="1"/>
        </dgm:presLayoutVars>
      </dgm:prSet>
      <dgm:spPr/>
    </dgm:pt>
    <dgm:pt modelId="{8D2AB0E8-4DB0-4F7F-B6E9-1A4BCEB86428}" type="pres">
      <dgm:prSet presAssocID="{07C8289D-C2D9-4D56-AD71-88BECE5AC5A3}" presName="invisiNode" presStyleLbl="node1" presStyleIdx="1" presStyleCnt="3"/>
      <dgm:spPr/>
    </dgm:pt>
    <dgm:pt modelId="{3184E729-97EC-4F32-8FDE-0DA8CC4B858D}" type="pres">
      <dgm:prSet presAssocID="{07C8289D-C2D9-4D56-AD71-88BECE5AC5A3}" presName="imagNode" presStyleLbl="fgImgPlace1" presStyleIdx="1" presStyleCnt="3" custScaleX="78675" custScaleY="63580" custLinFactNeighborX="-3476" custLinFactNeighborY="-2660"/>
      <dgm:spPr>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dgm:spPr>
    </dgm:pt>
    <dgm:pt modelId="{D5F33124-FC2A-4706-858F-F59935B09525}" type="pres">
      <dgm:prSet presAssocID="{8B7CA517-B218-48F1-B48F-5E9FFDA9D67D}" presName="sibTrans" presStyleLbl="sibTrans2D1" presStyleIdx="0" presStyleCnt="0"/>
      <dgm:spPr/>
    </dgm:pt>
    <dgm:pt modelId="{F74D72EB-860E-47C7-9E62-A48C6ACE99E3}" type="pres">
      <dgm:prSet presAssocID="{3CA12E89-2CA6-49C4-897F-BF52652BEE13}" presName="compNode" presStyleCnt="0"/>
      <dgm:spPr/>
    </dgm:pt>
    <dgm:pt modelId="{B3B5AB73-43E0-4763-8871-4CCFD14DB45F}" type="pres">
      <dgm:prSet presAssocID="{3CA12E89-2CA6-49C4-897F-BF52652BEE13}" presName="node" presStyleLbl="node1" presStyleIdx="2" presStyleCnt="3" custScaleY="134051">
        <dgm:presLayoutVars>
          <dgm:bulletEnabled val="1"/>
        </dgm:presLayoutVars>
      </dgm:prSet>
      <dgm:spPr/>
    </dgm:pt>
    <dgm:pt modelId="{6FD6954C-F1E0-4F81-B0B2-2347DD694675}" type="pres">
      <dgm:prSet presAssocID="{3CA12E89-2CA6-49C4-897F-BF52652BEE13}" presName="invisiNode" presStyleLbl="node1" presStyleIdx="2" presStyleCnt="3"/>
      <dgm:spPr/>
    </dgm:pt>
    <dgm:pt modelId="{5DA045A5-1543-4D1F-8549-D71FEC45DBA9}" type="pres">
      <dgm:prSet presAssocID="{3CA12E89-2CA6-49C4-897F-BF52652BEE13}" presName="imagNode" presStyleLbl="fgImgPlace1" presStyleIdx="2" presStyleCnt="3" custScaleX="78675" custScaleY="63580" custLinFactNeighborX="-5168" custLinFactNeighborY="-2347"/>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pt>
  </dgm:ptLst>
  <dgm:cxnLst>
    <dgm:cxn modelId="{A322B101-472B-40D2-82F8-12D3251C006B}" srcId="{E3F8AB70-8EB6-4B72-9F30-124997B3D78F}" destId="{07C8289D-C2D9-4D56-AD71-88BECE5AC5A3}" srcOrd="1" destOrd="0" parTransId="{569B0B1A-9866-4955-88EB-C8142313EFE1}" sibTransId="{8B7CA517-B218-48F1-B48F-5E9FFDA9D67D}"/>
    <dgm:cxn modelId="{78B9A00E-5651-4529-84D8-0B98A1415AD0}" type="presOf" srcId="{8B7CA517-B218-48F1-B48F-5E9FFDA9D67D}" destId="{D5F33124-FC2A-4706-858F-F59935B09525}" srcOrd="0" destOrd="0" presId="urn:microsoft.com/office/officeart/2005/8/layout/pList2"/>
    <dgm:cxn modelId="{43565438-415F-4377-8C76-92FCB6999644}" type="presOf" srcId="{E3F8AB70-8EB6-4B72-9F30-124997B3D78F}" destId="{9A1B16E9-69B9-4A86-8A38-C303BDF2CE51}" srcOrd="0" destOrd="0" presId="urn:microsoft.com/office/officeart/2005/8/layout/pList2"/>
    <dgm:cxn modelId="{65A8A688-DF93-4042-8E61-5AB1383661BF}" srcId="{E3F8AB70-8EB6-4B72-9F30-124997B3D78F}" destId="{3CA12E89-2CA6-49C4-897F-BF52652BEE13}" srcOrd="2" destOrd="0" parTransId="{3432B060-3403-449C-BC76-95FD4C42529A}" sibTransId="{015E8F35-5166-4316-BD21-C556C25D170B}"/>
    <dgm:cxn modelId="{4B2B438E-ED09-48C3-ADBD-8E1267F32656}" srcId="{E3F8AB70-8EB6-4B72-9F30-124997B3D78F}" destId="{466B3CBB-5C48-47AF-BBAF-226A5E7E4A5B}" srcOrd="0" destOrd="0" parTransId="{BFFC8204-1B6E-4733-8217-983CBCDBDDF5}" sibTransId="{432A6092-8AE5-4ABF-824B-5769798F00D2}"/>
    <dgm:cxn modelId="{A0311890-5662-421A-84F2-7B5DB913B3F7}" type="presOf" srcId="{3CA12E89-2CA6-49C4-897F-BF52652BEE13}" destId="{B3B5AB73-43E0-4763-8871-4CCFD14DB45F}" srcOrd="0" destOrd="0" presId="urn:microsoft.com/office/officeart/2005/8/layout/pList2"/>
    <dgm:cxn modelId="{832E4091-85C0-4BC3-9DEB-19216D6D2C4A}" type="presOf" srcId="{432A6092-8AE5-4ABF-824B-5769798F00D2}" destId="{17C0BA57-9EB6-4C56-8A89-5B9620F8FC72}" srcOrd="0" destOrd="0" presId="urn:microsoft.com/office/officeart/2005/8/layout/pList2"/>
    <dgm:cxn modelId="{82CFFE95-BC19-42C7-9474-58B0725F031F}" type="presOf" srcId="{466B3CBB-5C48-47AF-BBAF-226A5E7E4A5B}" destId="{1582F3EE-4E9D-4E76-8F59-B0DB9901D632}" srcOrd="0" destOrd="0" presId="urn:microsoft.com/office/officeart/2005/8/layout/pList2"/>
    <dgm:cxn modelId="{DEC92EC3-3A9C-43B5-AFC2-6A2726CC0B3B}" type="presOf" srcId="{07C8289D-C2D9-4D56-AD71-88BECE5AC5A3}" destId="{09023E24-3295-43E6-9213-6C186EFBE2CA}" srcOrd="0" destOrd="0" presId="urn:microsoft.com/office/officeart/2005/8/layout/pList2"/>
    <dgm:cxn modelId="{DA114E6E-8552-4F35-9774-F35E5D4391F8}" type="presParOf" srcId="{9A1B16E9-69B9-4A86-8A38-C303BDF2CE51}" destId="{86D8558F-08A2-4C61-AACE-D22E1F283200}" srcOrd="0" destOrd="0" presId="urn:microsoft.com/office/officeart/2005/8/layout/pList2"/>
    <dgm:cxn modelId="{23B3C5B2-1EE8-44C2-97AD-D9B924CCF578}" type="presParOf" srcId="{9A1B16E9-69B9-4A86-8A38-C303BDF2CE51}" destId="{13E90221-FF63-493E-8B2E-FE0BB03F4389}" srcOrd="1" destOrd="0" presId="urn:microsoft.com/office/officeart/2005/8/layout/pList2"/>
    <dgm:cxn modelId="{C319D781-5084-45A3-94B5-5E7AC2C1A686}" type="presParOf" srcId="{13E90221-FF63-493E-8B2E-FE0BB03F4389}" destId="{B40ED29D-A69C-4E5A-97FB-8024B22C49B6}" srcOrd="0" destOrd="0" presId="urn:microsoft.com/office/officeart/2005/8/layout/pList2"/>
    <dgm:cxn modelId="{4C6D7658-8E20-48F1-B53B-C2B69D33B7EA}" type="presParOf" srcId="{B40ED29D-A69C-4E5A-97FB-8024B22C49B6}" destId="{1582F3EE-4E9D-4E76-8F59-B0DB9901D632}" srcOrd="0" destOrd="0" presId="urn:microsoft.com/office/officeart/2005/8/layout/pList2"/>
    <dgm:cxn modelId="{B46231C6-ABFD-435C-9ADD-DF5AD8BE56C5}" type="presParOf" srcId="{B40ED29D-A69C-4E5A-97FB-8024B22C49B6}" destId="{92FE67E2-9B68-4E36-8983-CBAFF2686876}" srcOrd="1" destOrd="0" presId="urn:microsoft.com/office/officeart/2005/8/layout/pList2"/>
    <dgm:cxn modelId="{23D52377-3C99-4F35-999D-A717CDFC4703}" type="presParOf" srcId="{B40ED29D-A69C-4E5A-97FB-8024B22C49B6}" destId="{4CBDBFB9-0CDE-4E8E-81FA-6D6D78B8F7AF}" srcOrd="2" destOrd="0" presId="urn:microsoft.com/office/officeart/2005/8/layout/pList2"/>
    <dgm:cxn modelId="{8706C375-0633-494A-91DF-CC6234868DD3}" type="presParOf" srcId="{13E90221-FF63-493E-8B2E-FE0BB03F4389}" destId="{17C0BA57-9EB6-4C56-8A89-5B9620F8FC72}" srcOrd="1" destOrd="0" presId="urn:microsoft.com/office/officeart/2005/8/layout/pList2"/>
    <dgm:cxn modelId="{836B471B-4A3A-4EEC-9A10-2B72C0CC8AD6}" type="presParOf" srcId="{13E90221-FF63-493E-8B2E-FE0BB03F4389}" destId="{013473A1-5F3C-435E-B019-C8BA5069506B}" srcOrd="2" destOrd="0" presId="urn:microsoft.com/office/officeart/2005/8/layout/pList2"/>
    <dgm:cxn modelId="{CC460B08-668B-4806-B009-3CAAA7D1DCA3}" type="presParOf" srcId="{013473A1-5F3C-435E-B019-C8BA5069506B}" destId="{09023E24-3295-43E6-9213-6C186EFBE2CA}" srcOrd="0" destOrd="0" presId="urn:microsoft.com/office/officeart/2005/8/layout/pList2"/>
    <dgm:cxn modelId="{B8F7834A-7579-46CD-9AEE-7EF33D0B1BB7}" type="presParOf" srcId="{013473A1-5F3C-435E-B019-C8BA5069506B}" destId="{8D2AB0E8-4DB0-4F7F-B6E9-1A4BCEB86428}" srcOrd="1" destOrd="0" presId="urn:microsoft.com/office/officeart/2005/8/layout/pList2"/>
    <dgm:cxn modelId="{2B13933F-E72D-463F-97D5-B0395C875B0E}" type="presParOf" srcId="{013473A1-5F3C-435E-B019-C8BA5069506B}" destId="{3184E729-97EC-4F32-8FDE-0DA8CC4B858D}" srcOrd="2" destOrd="0" presId="urn:microsoft.com/office/officeart/2005/8/layout/pList2"/>
    <dgm:cxn modelId="{62BE31EB-609C-467D-B311-5C30C3F76A92}" type="presParOf" srcId="{13E90221-FF63-493E-8B2E-FE0BB03F4389}" destId="{D5F33124-FC2A-4706-858F-F59935B09525}" srcOrd="3" destOrd="0" presId="urn:microsoft.com/office/officeart/2005/8/layout/pList2"/>
    <dgm:cxn modelId="{4A1D3163-2C42-4B31-8099-7930C38EE3F1}" type="presParOf" srcId="{13E90221-FF63-493E-8B2E-FE0BB03F4389}" destId="{F74D72EB-860E-47C7-9E62-A48C6ACE99E3}" srcOrd="4" destOrd="0" presId="urn:microsoft.com/office/officeart/2005/8/layout/pList2"/>
    <dgm:cxn modelId="{38405A88-6543-4114-A4BA-5C80564B8C09}" type="presParOf" srcId="{F74D72EB-860E-47C7-9E62-A48C6ACE99E3}" destId="{B3B5AB73-43E0-4763-8871-4CCFD14DB45F}" srcOrd="0" destOrd="0" presId="urn:microsoft.com/office/officeart/2005/8/layout/pList2"/>
    <dgm:cxn modelId="{5E5785F3-2EC7-4AE0-8688-D892FCA46629}" type="presParOf" srcId="{F74D72EB-860E-47C7-9E62-A48C6ACE99E3}" destId="{6FD6954C-F1E0-4F81-B0B2-2347DD694675}" srcOrd="1" destOrd="0" presId="urn:microsoft.com/office/officeart/2005/8/layout/pList2"/>
    <dgm:cxn modelId="{24C8790A-F3CC-41DC-8A2B-8EAC4C03DD37}" type="presParOf" srcId="{F74D72EB-860E-47C7-9E62-A48C6ACE99E3}" destId="{5DA045A5-1543-4D1F-8549-D71FEC45DBA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F8AB70-8EB6-4B72-9F30-124997B3D78F}" type="doc">
      <dgm:prSet loTypeId="urn:microsoft.com/office/officeart/2005/8/layout/pList2" loCatId="list" qsTypeId="urn:microsoft.com/office/officeart/2005/8/quickstyle/simple2" qsCatId="simple" csTypeId="urn:microsoft.com/office/officeart/2005/8/colors/accent6_1" csCatId="accent6" phldr="1"/>
      <dgm:spPr/>
    </dgm:pt>
    <dgm:pt modelId="{466B3CBB-5C48-47AF-BBAF-226A5E7E4A5B}">
      <dgm:prSet phldrT="[Texto]" custT="1"/>
      <dgm:spPr/>
      <dgm:t>
        <a:bodyPr/>
        <a:lstStyle/>
        <a:p>
          <a:pPr>
            <a:buFont typeface="Arial" panose="020B0604020202020204" pitchFamily="34" charset="0"/>
            <a:buChar char="•"/>
          </a:pPr>
          <a:r>
            <a:rPr lang="es-ES" sz="1700" dirty="0"/>
            <a:t>La víctima de violencia intrafamiliar tiene derecho a contar con una defensa técnica.</a:t>
          </a:r>
        </a:p>
        <a:p>
          <a:r>
            <a:rPr lang="es-ES" sz="1700" dirty="0"/>
            <a:t>Derecho a participar o no de la audiencia de juicio. </a:t>
          </a:r>
        </a:p>
        <a:p>
          <a:r>
            <a:rPr lang="es-ES" sz="1700" dirty="0"/>
            <a:t>Durante la recepción de pruebas tiene derecho a no ser revictimizada. </a:t>
          </a:r>
          <a:endParaRPr lang="es-ES" sz="1700" dirty="0">
            <a:solidFill>
              <a:schemeClr val="tx1"/>
            </a:solidFill>
          </a:endParaRPr>
        </a:p>
      </dgm:t>
    </dgm:pt>
    <dgm:pt modelId="{BFFC8204-1B6E-4733-8217-983CBCDBDDF5}" type="parTrans" cxnId="{4B2B438E-ED09-48C3-ADBD-8E1267F32656}">
      <dgm:prSet/>
      <dgm:spPr/>
      <dgm:t>
        <a:bodyPr/>
        <a:lstStyle/>
        <a:p>
          <a:endParaRPr lang="es-EC" sz="1600">
            <a:solidFill>
              <a:schemeClr val="tx1"/>
            </a:solidFill>
          </a:endParaRPr>
        </a:p>
      </dgm:t>
    </dgm:pt>
    <dgm:pt modelId="{432A6092-8AE5-4ABF-824B-5769798F00D2}" type="sibTrans" cxnId="{4B2B438E-ED09-48C3-ADBD-8E1267F32656}">
      <dgm:prSet/>
      <dgm:spPr/>
      <dgm:t>
        <a:bodyPr/>
        <a:lstStyle/>
        <a:p>
          <a:endParaRPr lang="es-EC" sz="1600">
            <a:solidFill>
              <a:schemeClr val="tx1"/>
            </a:solidFill>
          </a:endParaRPr>
        </a:p>
      </dgm:t>
    </dgm:pt>
    <dgm:pt modelId="{07C8289D-C2D9-4D56-AD71-88BECE5AC5A3}">
      <dgm:prSet phldrT="[Texto]" custT="1"/>
      <dgm:spPr/>
      <dgm:t>
        <a:bodyPr/>
        <a:lstStyle/>
        <a:p>
          <a:pPr>
            <a:buFont typeface="Arial" panose="020B0604020202020204" pitchFamily="34" charset="0"/>
            <a:buNone/>
          </a:pPr>
          <a:r>
            <a:rPr lang="es-ES" sz="1500" dirty="0"/>
            <a:t>Proporcionar defensa penal de alta calidad, a todas las personas que carezcan de abogado por cualquier circunstancia, a través de un sistema mixto público - privado, velando por la dignidad y los derechos humanos de nuestros representados y garantizando el acceso a la justicia a aquellos en situación de especial vulnerabilidad.</a:t>
          </a:r>
          <a:endParaRPr lang="es-EC" sz="1500" dirty="0">
            <a:solidFill>
              <a:schemeClr val="tx1"/>
            </a:solidFill>
          </a:endParaRPr>
        </a:p>
      </dgm:t>
    </dgm:pt>
    <dgm:pt modelId="{569B0B1A-9866-4955-88EB-C8142313EFE1}" type="parTrans" cxnId="{A322B101-472B-40D2-82F8-12D3251C006B}">
      <dgm:prSet/>
      <dgm:spPr/>
      <dgm:t>
        <a:bodyPr/>
        <a:lstStyle/>
        <a:p>
          <a:endParaRPr lang="es-EC" sz="1600">
            <a:solidFill>
              <a:schemeClr val="tx1"/>
            </a:solidFill>
          </a:endParaRPr>
        </a:p>
      </dgm:t>
    </dgm:pt>
    <dgm:pt modelId="{8B7CA517-B218-48F1-B48F-5E9FFDA9D67D}" type="sibTrans" cxnId="{A322B101-472B-40D2-82F8-12D3251C006B}">
      <dgm:prSet/>
      <dgm:spPr/>
      <dgm:t>
        <a:bodyPr/>
        <a:lstStyle/>
        <a:p>
          <a:endParaRPr lang="es-EC" sz="1600">
            <a:solidFill>
              <a:schemeClr val="tx1"/>
            </a:solidFill>
          </a:endParaRPr>
        </a:p>
      </dgm:t>
    </dgm:pt>
    <dgm:pt modelId="{3CA12E89-2CA6-49C4-897F-BF52652BEE13}">
      <dgm:prSet phldrT="[Texto]" custT="1"/>
      <dgm:spPr/>
      <dgm:t>
        <a:bodyPr/>
        <a:lstStyle/>
        <a:p>
          <a:r>
            <a:rPr lang="es-ES" sz="1800" dirty="0"/>
            <a:t>Asesoría Legal gratuita a las víctimas de delitos. </a:t>
          </a:r>
          <a:endParaRPr lang="es-EC" sz="1800" dirty="0">
            <a:solidFill>
              <a:schemeClr val="tx1"/>
            </a:solidFill>
          </a:endParaRPr>
        </a:p>
      </dgm:t>
    </dgm:pt>
    <dgm:pt modelId="{3432B060-3403-449C-BC76-95FD4C42529A}" type="parTrans" cxnId="{65A8A688-DF93-4042-8E61-5AB1383661BF}">
      <dgm:prSet/>
      <dgm:spPr/>
      <dgm:t>
        <a:bodyPr/>
        <a:lstStyle/>
        <a:p>
          <a:endParaRPr lang="es-EC" sz="1600">
            <a:solidFill>
              <a:schemeClr val="tx1"/>
            </a:solidFill>
          </a:endParaRPr>
        </a:p>
      </dgm:t>
    </dgm:pt>
    <dgm:pt modelId="{015E8F35-5166-4316-BD21-C556C25D170B}" type="sibTrans" cxnId="{65A8A688-DF93-4042-8E61-5AB1383661BF}">
      <dgm:prSet/>
      <dgm:spPr/>
      <dgm:t>
        <a:bodyPr/>
        <a:lstStyle/>
        <a:p>
          <a:endParaRPr lang="es-EC" sz="1600">
            <a:solidFill>
              <a:schemeClr val="tx1"/>
            </a:solidFill>
          </a:endParaRPr>
        </a:p>
      </dgm:t>
    </dgm:pt>
    <dgm:pt modelId="{9A1B16E9-69B9-4A86-8A38-C303BDF2CE51}" type="pres">
      <dgm:prSet presAssocID="{E3F8AB70-8EB6-4B72-9F30-124997B3D78F}" presName="Name0" presStyleCnt="0">
        <dgm:presLayoutVars>
          <dgm:dir/>
          <dgm:resizeHandles val="exact"/>
        </dgm:presLayoutVars>
      </dgm:prSet>
      <dgm:spPr/>
    </dgm:pt>
    <dgm:pt modelId="{86D8558F-08A2-4C61-AACE-D22E1F283200}" type="pres">
      <dgm:prSet presAssocID="{E3F8AB70-8EB6-4B72-9F30-124997B3D78F}" presName="bkgdShp" presStyleLbl="alignAccFollowNode1" presStyleIdx="0" presStyleCnt="1" custScaleY="60046" custLinFactNeighborX="-1318" custLinFactNeighborY="-9009"/>
      <dgm:spPr/>
    </dgm:pt>
    <dgm:pt modelId="{13E90221-FF63-493E-8B2E-FE0BB03F4389}" type="pres">
      <dgm:prSet presAssocID="{E3F8AB70-8EB6-4B72-9F30-124997B3D78F}" presName="linComp" presStyleCnt="0"/>
      <dgm:spPr/>
    </dgm:pt>
    <dgm:pt modelId="{B40ED29D-A69C-4E5A-97FB-8024B22C49B6}" type="pres">
      <dgm:prSet presAssocID="{466B3CBB-5C48-47AF-BBAF-226A5E7E4A5B}" presName="compNode" presStyleCnt="0"/>
      <dgm:spPr/>
    </dgm:pt>
    <dgm:pt modelId="{1582F3EE-4E9D-4E76-8F59-B0DB9901D632}" type="pres">
      <dgm:prSet presAssocID="{466B3CBB-5C48-47AF-BBAF-226A5E7E4A5B}" presName="node" presStyleLbl="node1" presStyleIdx="0" presStyleCnt="3" custScaleY="133014" custLinFactNeighborX="-2074" custLinFactNeighborY="-1347">
        <dgm:presLayoutVars>
          <dgm:bulletEnabled val="1"/>
        </dgm:presLayoutVars>
      </dgm:prSet>
      <dgm:spPr/>
    </dgm:pt>
    <dgm:pt modelId="{92FE67E2-9B68-4E36-8983-CBAFF2686876}" type="pres">
      <dgm:prSet presAssocID="{466B3CBB-5C48-47AF-BBAF-226A5E7E4A5B}" presName="invisiNode" presStyleLbl="node1" presStyleIdx="0" presStyleCnt="3"/>
      <dgm:spPr/>
    </dgm:pt>
    <dgm:pt modelId="{4CBDBFB9-0CDE-4E8E-81FA-6D6D78B8F7AF}" type="pres">
      <dgm:prSet presAssocID="{466B3CBB-5C48-47AF-BBAF-226A5E7E4A5B}" presName="imagNode" presStyleLbl="fgImgPlace1" presStyleIdx="0" presStyleCnt="3" custScaleX="78675" custScaleY="63580" custLinFactNeighborX="-6871" custLinFactNeighborY="-26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dgm:spPr>
    </dgm:pt>
    <dgm:pt modelId="{17C0BA57-9EB6-4C56-8A89-5B9620F8FC72}" type="pres">
      <dgm:prSet presAssocID="{432A6092-8AE5-4ABF-824B-5769798F00D2}" presName="sibTrans" presStyleLbl="sibTrans2D1" presStyleIdx="0" presStyleCnt="0"/>
      <dgm:spPr/>
    </dgm:pt>
    <dgm:pt modelId="{013473A1-5F3C-435E-B019-C8BA5069506B}" type="pres">
      <dgm:prSet presAssocID="{07C8289D-C2D9-4D56-AD71-88BECE5AC5A3}" presName="compNode" presStyleCnt="0"/>
      <dgm:spPr/>
    </dgm:pt>
    <dgm:pt modelId="{09023E24-3295-43E6-9213-6C186EFBE2CA}" type="pres">
      <dgm:prSet presAssocID="{07C8289D-C2D9-4D56-AD71-88BECE5AC5A3}" presName="node" presStyleLbl="node1" presStyleIdx="1" presStyleCnt="3" custScaleY="134397" custLinFactNeighborX="0" custLinFactNeighborY="14147">
        <dgm:presLayoutVars>
          <dgm:bulletEnabled val="1"/>
        </dgm:presLayoutVars>
      </dgm:prSet>
      <dgm:spPr/>
    </dgm:pt>
    <dgm:pt modelId="{8D2AB0E8-4DB0-4F7F-B6E9-1A4BCEB86428}" type="pres">
      <dgm:prSet presAssocID="{07C8289D-C2D9-4D56-AD71-88BECE5AC5A3}" presName="invisiNode" presStyleLbl="node1" presStyleIdx="1" presStyleCnt="3"/>
      <dgm:spPr/>
    </dgm:pt>
    <dgm:pt modelId="{3184E729-97EC-4F32-8FDE-0DA8CC4B858D}" type="pres">
      <dgm:prSet presAssocID="{07C8289D-C2D9-4D56-AD71-88BECE5AC5A3}" presName="imagNode" presStyleLbl="fgImgPlace1" presStyleIdx="1" presStyleCnt="3" custScaleX="78675" custScaleY="63580" custLinFactNeighborX="162" custLinFactNeighborY="193"/>
      <dgm:spPr>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dgm:spPr>
    </dgm:pt>
    <dgm:pt modelId="{D5F33124-FC2A-4706-858F-F59935B09525}" type="pres">
      <dgm:prSet presAssocID="{8B7CA517-B218-48F1-B48F-5E9FFDA9D67D}" presName="sibTrans" presStyleLbl="sibTrans2D1" presStyleIdx="0" presStyleCnt="0"/>
      <dgm:spPr/>
    </dgm:pt>
    <dgm:pt modelId="{F74D72EB-860E-47C7-9E62-A48C6ACE99E3}" type="pres">
      <dgm:prSet presAssocID="{3CA12E89-2CA6-49C4-897F-BF52652BEE13}" presName="compNode" presStyleCnt="0"/>
      <dgm:spPr/>
    </dgm:pt>
    <dgm:pt modelId="{B3B5AB73-43E0-4763-8871-4CCFD14DB45F}" type="pres">
      <dgm:prSet presAssocID="{3CA12E89-2CA6-49C4-897F-BF52652BEE13}" presName="node" presStyleLbl="node1" presStyleIdx="2" presStyleCnt="3" custScaleY="134051">
        <dgm:presLayoutVars>
          <dgm:bulletEnabled val="1"/>
        </dgm:presLayoutVars>
      </dgm:prSet>
      <dgm:spPr/>
    </dgm:pt>
    <dgm:pt modelId="{6FD6954C-F1E0-4F81-B0B2-2347DD694675}" type="pres">
      <dgm:prSet presAssocID="{3CA12E89-2CA6-49C4-897F-BF52652BEE13}" presName="invisiNode" presStyleLbl="node1" presStyleIdx="2" presStyleCnt="3"/>
      <dgm:spPr/>
    </dgm:pt>
    <dgm:pt modelId="{5DA045A5-1543-4D1F-8549-D71FEC45DBA9}" type="pres">
      <dgm:prSet presAssocID="{3CA12E89-2CA6-49C4-897F-BF52652BEE13}" presName="imagNode" presStyleLbl="fgImgPlace1" presStyleIdx="2" presStyleCnt="3" custScaleX="78675" custScaleY="63580" custLinFactNeighborX="-1691" custLinFactNeighborY="625"/>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pt>
  </dgm:ptLst>
  <dgm:cxnLst>
    <dgm:cxn modelId="{A322B101-472B-40D2-82F8-12D3251C006B}" srcId="{E3F8AB70-8EB6-4B72-9F30-124997B3D78F}" destId="{07C8289D-C2D9-4D56-AD71-88BECE5AC5A3}" srcOrd="1" destOrd="0" parTransId="{569B0B1A-9866-4955-88EB-C8142313EFE1}" sibTransId="{8B7CA517-B218-48F1-B48F-5E9FFDA9D67D}"/>
    <dgm:cxn modelId="{78B9A00E-5651-4529-84D8-0B98A1415AD0}" type="presOf" srcId="{8B7CA517-B218-48F1-B48F-5E9FFDA9D67D}" destId="{D5F33124-FC2A-4706-858F-F59935B09525}" srcOrd="0" destOrd="0" presId="urn:microsoft.com/office/officeart/2005/8/layout/pList2"/>
    <dgm:cxn modelId="{43565438-415F-4377-8C76-92FCB6999644}" type="presOf" srcId="{E3F8AB70-8EB6-4B72-9F30-124997B3D78F}" destId="{9A1B16E9-69B9-4A86-8A38-C303BDF2CE51}" srcOrd="0" destOrd="0" presId="urn:microsoft.com/office/officeart/2005/8/layout/pList2"/>
    <dgm:cxn modelId="{65A8A688-DF93-4042-8E61-5AB1383661BF}" srcId="{E3F8AB70-8EB6-4B72-9F30-124997B3D78F}" destId="{3CA12E89-2CA6-49C4-897F-BF52652BEE13}" srcOrd="2" destOrd="0" parTransId="{3432B060-3403-449C-BC76-95FD4C42529A}" sibTransId="{015E8F35-5166-4316-BD21-C556C25D170B}"/>
    <dgm:cxn modelId="{4B2B438E-ED09-48C3-ADBD-8E1267F32656}" srcId="{E3F8AB70-8EB6-4B72-9F30-124997B3D78F}" destId="{466B3CBB-5C48-47AF-BBAF-226A5E7E4A5B}" srcOrd="0" destOrd="0" parTransId="{BFFC8204-1B6E-4733-8217-983CBCDBDDF5}" sibTransId="{432A6092-8AE5-4ABF-824B-5769798F00D2}"/>
    <dgm:cxn modelId="{A0311890-5662-421A-84F2-7B5DB913B3F7}" type="presOf" srcId="{3CA12E89-2CA6-49C4-897F-BF52652BEE13}" destId="{B3B5AB73-43E0-4763-8871-4CCFD14DB45F}" srcOrd="0" destOrd="0" presId="urn:microsoft.com/office/officeart/2005/8/layout/pList2"/>
    <dgm:cxn modelId="{832E4091-85C0-4BC3-9DEB-19216D6D2C4A}" type="presOf" srcId="{432A6092-8AE5-4ABF-824B-5769798F00D2}" destId="{17C0BA57-9EB6-4C56-8A89-5B9620F8FC72}" srcOrd="0" destOrd="0" presId="urn:microsoft.com/office/officeart/2005/8/layout/pList2"/>
    <dgm:cxn modelId="{82CFFE95-BC19-42C7-9474-58B0725F031F}" type="presOf" srcId="{466B3CBB-5C48-47AF-BBAF-226A5E7E4A5B}" destId="{1582F3EE-4E9D-4E76-8F59-B0DB9901D632}" srcOrd="0" destOrd="0" presId="urn:microsoft.com/office/officeart/2005/8/layout/pList2"/>
    <dgm:cxn modelId="{DEC92EC3-3A9C-43B5-AFC2-6A2726CC0B3B}" type="presOf" srcId="{07C8289D-C2D9-4D56-AD71-88BECE5AC5A3}" destId="{09023E24-3295-43E6-9213-6C186EFBE2CA}" srcOrd="0" destOrd="0" presId="urn:microsoft.com/office/officeart/2005/8/layout/pList2"/>
    <dgm:cxn modelId="{DA114E6E-8552-4F35-9774-F35E5D4391F8}" type="presParOf" srcId="{9A1B16E9-69B9-4A86-8A38-C303BDF2CE51}" destId="{86D8558F-08A2-4C61-AACE-D22E1F283200}" srcOrd="0" destOrd="0" presId="urn:microsoft.com/office/officeart/2005/8/layout/pList2"/>
    <dgm:cxn modelId="{23B3C5B2-1EE8-44C2-97AD-D9B924CCF578}" type="presParOf" srcId="{9A1B16E9-69B9-4A86-8A38-C303BDF2CE51}" destId="{13E90221-FF63-493E-8B2E-FE0BB03F4389}" srcOrd="1" destOrd="0" presId="urn:microsoft.com/office/officeart/2005/8/layout/pList2"/>
    <dgm:cxn modelId="{C319D781-5084-45A3-94B5-5E7AC2C1A686}" type="presParOf" srcId="{13E90221-FF63-493E-8B2E-FE0BB03F4389}" destId="{B40ED29D-A69C-4E5A-97FB-8024B22C49B6}" srcOrd="0" destOrd="0" presId="urn:microsoft.com/office/officeart/2005/8/layout/pList2"/>
    <dgm:cxn modelId="{4C6D7658-8E20-48F1-B53B-C2B69D33B7EA}" type="presParOf" srcId="{B40ED29D-A69C-4E5A-97FB-8024B22C49B6}" destId="{1582F3EE-4E9D-4E76-8F59-B0DB9901D632}" srcOrd="0" destOrd="0" presId="urn:microsoft.com/office/officeart/2005/8/layout/pList2"/>
    <dgm:cxn modelId="{B46231C6-ABFD-435C-9ADD-DF5AD8BE56C5}" type="presParOf" srcId="{B40ED29D-A69C-4E5A-97FB-8024B22C49B6}" destId="{92FE67E2-9B68-4E36-8983-CBAFF2686876}" srcOrd="1" destOrd="0" presId="urn:microsoft.com/office/officeart/2005/8/layout/pList2"/>
    <dgm:cxn modelId="{23D52377-3C99-4F35-999D-A717CDFC4703}" type="presParOf" srcId="{B40ED29D-A69C-4E5A-97FB-8024B22C49B6}" destId="{4CBDBFB9-0CDE-4E8E-81FA-6D6D78B8F7AF}" srcOrd="2" destOrd="0" presId="urn:microsoft.com/office/officeart/2005/8/layout/pList2"/>
    <dgm:cxn modelId="{8706C375-0633-494A-91DF-CC6234868DD3}" type="presParOf" srcId="{13E90221-FF63-493E-8B2E-FE0BB03F4389}" destId="{17C0BA57-9EB6-4C56-8A89-5B9620F8FC72}" srcOrd="1" destOrd="0" presId="urn:microsoft.com/office/officeart/2005/8/layout/pList2"/>
    <dgm:cxn modelId="{836B471B-4A3A-4EEC-9A10-2B72C0CC8AD6}" type="presParOf" srcId="{13E90221-FF63-493E-8B2E-FE0BB03F4389}" destId="{013473A1-5F3C-435E-B019-C8BA5069506B}" srcOrd="2" destOrd="0" presId="urn:microsoft.com/office/officeart/2005/8/layout/pList2"/>
    <dgm:cxn modelId="{CC460B08-668B-4806-B009-3CAAA7D1DCA3}" type="presParOf" srcId="{013473A1-5F3C-435E-B019-C8BA5069506B}" destId="{09023E24-3295-43E6-9213-6C186EFBE2CA}" srcOrd="0" destOrd="0" presId="urn:microsoft.com/office/officeart/2005/8/layout/pList2"/>
    <dgm:cxn modelId="{B8F7834A-7579-46CD-9AEE-7EF33D0B1BB7}" type="presParOf" srcId="{013473A1-5F3C-435E-B019-C8BA5069506B}" destId="{8D2AB0E8-4DB0-4F7F-B6E9-1A4BCEB86428}" srcOrd="1" destOrd="0" presId="urn:microsoft.com/office/officeart/2005/8/layout/pList2"/>
    <dgm:cxn modelId="{2B13933F-E72D-463F-97D5-B0395C875B0E}" type="presParOf" srcId="{013473A1-5F3C-435E-B019-C8BA5069506B}" destId="{3184E729-97EC-4F32-8FDE-0DA8CC4B858D}" srcOrd="2" destOrd="0" presId="urn:microsoft.com/office/officeart/2005/8/layout/pList2"/>
    <dgm:cxn modelId="{62BE31EB-609C-467D-B311-5C30C3F76A92}" type="presParOf" srcId="{13E90221-FF63-493E-8B2E-FE0BB03F4389}" destId="{D5F33124-FC2A-4706-858F-F59935B09525}" srcOrd="3" destOrd="0" presId="urn:microsoft.com/office/officeart/2005/8/layout/pList2"/>
    <dgm:cxn modelId="{4A1D3163-2C42-4B31-8099-7930C38EE3F1}" type="presParOf" srcId="{13E90221-FF63-493E-8B2E-FE0BB03F4389}" destId="{F74D72EB-860E-47C7-9E62-A48C6ACE99E3}" srcOrd="4" destOrd="0" presId="urn:microsoft.com/office/officeart/2005/8/layout/pList2"/>
    <dgm:cxn modelId="{38405A88-6543-4114-A4BA-5C80564B8C09}" type="presParOf" srcId="{F74D72EB-860E-47C7-9E62-A48C6ACE99E3}" destId="{B3B5AB73-43E0-4763-8871-4CCFD14DB45F}" srcOrd="0" destOrd="0" presId="urn:microsoft.com/office/officeart/2005/8/layout/pList2"/>
    <dgm:cxn modelId="{5E5785F3-2EC7-4AE0-8688-D892FCA46629}" type="presParOf" srcId="{F74D72EB-860E-47C7-9E62-A48C6ACE99E3}" destId="{6FD6954C-F1E0-4F81-B0B2-2347DD694675}" srcOrd="1" destOrd="0" presId="urn:microsoft.com/office/officeart/2005/8/layout/pList2"/>
    <dgm:cxn modelId="{24C8790A-F3CC-41DC-8A2B-8EAC4C03DD37}" type="presParOf" srcId="{F74D72EB-860E-47C7-9E62-A48C6ACE99E3}" destId="{5DA045A5-1543-4D1F-8549-D71FEC45DBA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97DC7-0E45-478E-94FD-1567B8ECF573}">
      <dsp:nvSpPr>
        <dsp:cNvPr id="0" name=""/>
        <dsp:cNvSpPr/>
      </dsp:nvSpPr>
      <dsp:spPr>
        <a:xfrm>
          <a:off x="1300380" y="0"/>
          <a:ext cx="4860863" cy="4860863"/>
        </a:xfrm>
        <a:prstGeom prst="quadArrow">
          <a:avLst>
            <a:gd name="adj1" fmla="val 2000"/>
            <a:gd name="adj2" fmla="val 4000"/>
            <a:gd name="adj3" fmla="val 5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D486EC-6093-4D0D-96FE-4ABE9DB6436C}">
      <dsp:nvSpPr>
        <dsp:cNvPr id="0" name=""/>
        <dsp:cNvSpPr/>
      </dsp:nvSpPr>
      <dsp:spPr>
        <a:xfrm>
          <a:off x="1616336" y="315956"/>
          <a:ext cx="1944345" cy="1944345"/>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C" sz="2200" kern="1200" dirty="0"/>
            <a:t>Compromisos de los Estados y Gobiernos</a:t>
          </a:r>
        </a:p>
      </dsp:txBody>
      <dsp:txXfrm>
        <a:off x="1711251" y="410871"/>
        <a:ext cx="1754515" cy="1754515"/>
      </dsp:txXfrm>
    </dsp:sp>
    <dsp:sp modelId="{FE245D6F-275A-4E43-84BF-56A150CFD12A}">
      <dsp:nvSpPr>
        <dsp:cNvPr id="0" name=""/>
        <dsp:cNvSpPr/>
      </dsp:nvSpPr>
      <dsp:spPr>
        <a:xfrm>
          <a:off x="3900942" y="315956"/>
          <a:ext cx="1944345" cy="1944345"/>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mn-lt"/>
            </a:rPr>
            <a:t>Violencia de Género y Violencia Intrafamiliar</a:t>
          </a:r>
          <a:endParaRPr lang="es-EC" sz="2200" kern="1200" dirty="0"/>
        </a:p>
      </dsp:txBody>
      <dsp:txXfrm>
        <a:off x="3995857" y="410871"/>
        <a:ext cx="1754515" cy="1754515"/>
      </dsp:txXfrm>
    </dsp:sp>
    <dsp:sp modelId="{7985B465-D95D-4C97-B3BC-01A7C63214B6}">
      <dsp:nvSpPr>
        <dsp:cNvPr id="0" name=""/>
        <dsp:cNvSpPr/>
      </dsp:nvSpPr>
      <dsp:spPr>
        <a:xfrm>
          <a:off x="1616336" y="2600561"/>
          <a:ext cx="1944345" cy="1944345"/>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C" sz="2200" kern="1200" dirty="0"/>
            <a:t>Debido proceso de Juzgamiento</a:t>
          </a:r>
        </a:p>
      </dsp:txBody>
      <dsp:txXfrm>
        <a:off x="1711251" y="2695476"/>
        <a:ext cx="1754515" cy="1754515"/>
      </dsp:txXfrm>
    </dsp:sp>
    <dsp:sp modelId="{7348C595-3EA1-4652-95D5-2BAC49896387}">
      <dsp:nvSpPr>
        <dsp:cNvPr id="0" name=""/>
        <dsp:cNvSpPr/>
      </dsp:nvSpPr>
      <dsp:spPr>
        <a:xfrm>
          <a:off x="3900942" y="2600561"/>
          <a:ext cx="1944345" cy="1944345"/>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C" sz="2200" kern="1200" dirty="0"/>
            <a:t>Agresor/a</a:t>
          </a:r>
        </a:p>
      </dsp:txBody>
      <dsp:txXfrm>
        <a:off x="3995857" y="2695476"/>
        <a:ext cx="1754515" cy="17545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8558F-08A2-4C61-AACE-D22E1F283200}">
      <dsp:nvSpPr>
        <dsp:cNvPr id="0" name=""/>
        <dsp:cNvSpPr/>
      </dsp:nvSpPr>
      <dsp:spPr>
        <a:xfrm>
          <a:off x="0" y="0"/>
          <a:ext cx="8128000" cy="2130014"/>
        </a:xfrm>
        <a:prstGeom prst="roundRect">
          <a:avLst>
            <a:gd name="adj" fmla="val 10000"/>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BDBFB9-0CDE-4E8E-81FA-6D6D78B8F7AF}">
      <dsp:nvSpPr>
        <dsp:cNvPr id="0" name=""/>
        <dsp:cNvSpPr/>
      </dsp:nvSpPr>
      <dsp:spPr>
        <a:xfrm>
          <a:off x="501899" y="417404"/>
          <a:ext cx="1876609" cy="993126"/>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1582F3EE-4E9D-4E76-8F59-B0DB9901D632}">
      <dsp:nvSpPr>
        <dsp:cNvPr id="0" name=""/>
        <dsp:cNvSpPr/>
      </dsp:nvSpPr>
      <dsp:spPr>
        <a:xfrm rot="10800000">
          <a:off x="247570" y="1676894"/>
          <a:ext cx="2385268" cy="3207511"/>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s-ES" sz="1400" b="1" i="0" kern="1200" dirty="0">
              <a:effectLst/>
              <a:latin typeface="Aller-Bold"/>
            </a:rPr>
            <a:t>Código Orgánico Integral Penal </a:t>
          </a:r>
          <a:r>
            <a:rPr lang="es-ES" sz="1400" b="1" i="0" kern="1200" dirty="0">
              <a:effectLst/>
              <a:latin typeface="Aller"/>
            </a:rPr>
            <a:t> </a:t>
          </a:r>
        </a:p>
        <a:p>
          <a:pPr marL="0" lvl="0" indent="0" algn="ctr" defTabSz="622300">
            <a:lnSpc>
              <a:spcPct val="90000"/>
            </a:lnSpc>
            <a:spcBef>
              <a:spcPct val="0"/>
            </a:spcBef>
            <a:spcAft>
              <a:spcPct val="35000"/>
            </a:spcAft>
            <a:buFont typeface="Arial" panose="020B0604020202020204" pitchFamily="34" charset="0"/>
            <a:buNone/>
          </a:pPr>
          <a:r>
            <a:rPr lang="es-ES" sz="1400" b="0" i="0" kern="1200" dirty="0">
              <a:effectLst/>
              <a:latin typeface="Aller"/>
            </a:rPr>
            <a:t>Artículo 141.- Tipifica el femicidio, describiéndolo en los siguientes términos: “la persona que, como resultado de relaciones de poder manifestadas en cualquier tipo de violencia, de muerte a una mujer por el hecho de serlo o por su condición de género, será sancionada con pena privativa de la libertad de veintidós a veintiséis años.”</a:t>
          </a:r>
          <a:endParaRPr lang="es-EC" sz="1400" kern="1200" dirty="0"/>
        </a:p>
      </dsp:txBody>
      <dsp:txXfrm rot="10800000">
        <a:off x="320925" y="1676894"/>
        <a:ext cx="2238558" cy="3134156"/>
      </dsp:txXfrm>
    </dsp:sp>
    <dsp:sp modelId="{3184E729-97EC-4F32-8FDE-0DA8CC4B858D}">
      <dsp:nvSpPr>
        <dsp:cNvPr id="0" name=""/>
        <dsp:cNvSpPr/>
      </dsp:nvSpPr>
      <dsp:spPr>
        <a:xfrm>
          <a:off x="3125695" y="417404"/>
          <a:ext cx="1876609" cy="993126"/>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09023E24-3295-43E6-9213-6C186EFBE2CA}">
      <dsp:nvSpPr>
        <dsp:cNvPr id="0" name=""/>
        <dsp:cNvSpPr/>
      </dsp:nvSpPr>
      <dsp:spPr>
        <a:xfrm rot="10800000">
          <a:off x="2871365" y="1676894"/>
          <a:ext cx="2385268" cy="3207511"/>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s-ES" sz="1300" b="1" i="0" kern="1200" dirty="0">
              <a:effectLst/>
              <a:latin typeface="Aller-Bold"/>
            </a:rPr>
            <a:t>Código Orgánico Integral Penal </a:t>
          </a:r>
        </a:p>
        <a:p>
          <a:pPr marL="0" lvl="0" indent="0" algn="ctr" defTabSz="577850">
            <a:lnSpc>
              <a:spcPct val="90000"/>
            </a:lnSpc>
            <a:spcBef>
              <a:spcPct val="0"/>
            </a:spcBef>
            <a:spcAft>
              <a:spcPct val="35000"/>
            </a:spcAft>
            <a:buFont typeface="Arial" panose="020B0604020202020204" pitchFamily="34" charset="0"/>
            <a:buNone/>
          </a:pPr>
          <a:r>
            <a:rPr lang="es-EC" sz="1300" kern="1200" dirty="0"/>
            <a:t>Artículo 390 bis.- El hombre que matare a una mujer que es o ha sido su cónyuge o conviviente, han tenido un hijo en común, haya tenido con ella una relación de pareja de carácter sentimental o sexual sin convivencia. </a:t>
          </a:r>
        </a:p>
        <a:p>
          <a:pPr marL="0" lvl="0" indent="0" algn="ctr" defTabSz="577850">
            <a:lnSpc>
              <a:spcPct val="90000"/>
            </a:lnSpc>
            <a:spcBef>
              <a:spcPct val="0"/>
            </a:spcBef>
            <a:spcAft>
              <a:spcPct val="35000"/>
            </a:spcAft>
            <a:buFont typeface="Arial" panose="020B0604020202020204" pitchFamily="34" charset="0"/>
            <a:buNone/>
          </a:pPr>
          <a:r>
            <a:rPr lang="es-EC" sz="1300" kern="1200" dirty="0"/>
            <a:t>Artículo 390.- El hombre que matare a una mujer en razón de su género será sancionado con la pena de presidio mayor en su grado máximo a presidio perpetuo.</a:t>
          </a:r>
        </a:p>
      </dsp:txBody>
      <dsp:txXfrm rot="10800000">
        <a:off x="2944720" y="1676894"/>
        <a:ext cx="2238558" cy="3134156"/>
      </dsp:txXfrm>
    </dsp:sp>
    <dsp:sp modelId="{5DA045A5-1543-4D1F-8549-D71FEC45DBA9}">
      <dsp:nvSpPr>
        <dsp:cNvPr id="0" name=""/>
        <dsp:cNvSpPr/>
      </dsp:nvSpPr>
      <dsp:spPr>
        <a:xfrm>
          <a:off x="5749490" y="417404"/>
          <a:ext cx="1876609" cy="993126"/>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B3B5AB73-43E0-4763-8871-4CCFD14DB45F}">
      <dsp:nvSpPr>
        <dsp:cNvPr id="0" name=""/>
        <dsp:cNvSpPr/>
      </dsp:nvSpPr>
      <dsp:spPr>
        <a:xfrm rot="10800000">
          <a:off x="5495161" y="1676894"/>
          <a:ext cx="2385268" cy="3207511"/>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s-ES" sz="1300" b="1" i="0" kern="1200" dirty="0">
              <a:effectLst/>
              <a:latin typeface="Aller-Bold"/>
            </a:rPr>
            <a:t>Código Orgánico Integral Penal </a:t>
          </a:r>
        </a:p>
        <a:p>
          <a:pPr marL="0" lvl="0" indent="0" algn="ctr" defTabSz="577850">
            <a:lnSpc>
              <a:spcPct val="90000"/>
            </a:lnSpc>
            <a:spcBef>
              <a:spcPct val="0"/>
            </a:spcBef>
            <a:spcAft>
              <a:spcPct val="35000"/>
            </a:spcAft>
            <a:buNone/>
          </a:pPr>
          <a:r>
            <a:rPr lang="es-ES" sz="1300" kern="1200" dirty="0"/>
            <a:t>La definición de femicidio según la legislación es causar la muerte a una mujer basada en la pertenencia al sexo femenino, por causa de discriminación o cualquier otra forma de violencia. En otras palabras, es el asesinato de una mujer por su condición de mujer. </a:t>
          </a:r>
        </a:p>
        <a:p>
          <a:pPr marL="0" lvl="0" indent="0" algn="ctr" defTabSz="577850">
            <a:lnSpc>
              <a:spcPct val="90000"/>
            </a:lnSpc>
            <a:spcBef>
              <a:spcPct val="0"/>
            </a:spcBef>
            <a:spcAft>
              <a:spcPct val="35000"/>
            </a:spcAft>
            <a:buNone/>
          </a:pPr>
          <a:r>
            <a:rPr lang="es-ES" sz="1300" kern="1200" dirty="0"/>
            <a:t>El Artículo 41.- Detalla las 10 circunstancias bajo las cuales causar la muerte a una mujer se tipifica como femicidio.</a:t>
          </a:r>
          <a:endParaRPr lang="es-EC" sz="1300" kern="1200" dirty="0"/>
        </a:p>
      </dsp:txBody>
      <dsp:txXfrm rot="10800000">
        <a:off x="5568516" y="1676894"/>
        <a:ext cx="2238558" cy="31341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8558F-08A2-4C61-AACE-D22E1F283200}">
      <dsp:nvSpPr>
        <dsp:cNvPr id="0" name=""/>
        <dsp:cNvSpPr/>
      </dsp:nvSpPr>
      <dsp:spPr>
        <a:xfrm>
          <a:off x="0" y="0"/>
          <a:ext cx="8128000" cy="1924273"/>
        </a:xfrm>
        <a:prstGeom prst="roundRect">
          <a:avLst>
            <a:gd name="adj" fmla="val 10000"/>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BDBFB9-0CDE-4E8E-81FA-6D6D78B8F7AF}">
      <dsp:nvSpPr>
        <dsp:cNvPr id="0" name=""/>
        <dsp:cNvSpPr/>
      </dsp:nvSpPr>
      <dsp:spPr>
        <a:xfrm>
          <a:off x="501899" y="377086"/>
          <a:ext cx="1876609" cy="897198"/>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1582F3EE-4E9D-4E76-8F59-B0DB9901D632}">
      <dsp:nvSpPr>
        <dsp:cNvPr id="0" name=""/>
        <dsp:cNvSpPr/>
      </dsp:nvSpPr>
      <dsp:spPr>
        <a:xfrm rot="10800000">
          <a:off x="157741" y="1478466"/>
          <a:ext cx="2385268" cy="2897692"/>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Font typeface="Arial" panose="020B0604020202020204" pitchFamily="34" charset="0"/>
            <a:buNone/>
          </a:pPr>
          <a:r>
            <a:rPr lang="es-ES" sz="1700" b="1" kern="1200" dirty="0">
              <a:solidFill>
                <a:schemeClr val="tx1"/>
              </a:solidFill>
            </a:rPr>
            <a:t>La denuncia puede presentarla ante:</a:t>
          </a:r>
        </a:p>
        <a:p>
          <a:pPr marL="0" lvl="0" indent="0" algn="ctr" defTabSz="755650">
            <a:lnSpc>
              <a:spcPct val="90000"/>
            </a:lnSpc>
            <a:spcBef>
              <a:spcPct val="0"/>
            </a:spcBef>
            <a:spcAft>
              <a:spcPct val="35000"/>
            </a:spcAft>
            <a:buFont typeface="Arial" panose="020B0604020202020204" pitchFamily="34" charset="0"/>
            <a:buNone/>
          </a:pPr>
          <a:r>
            <a:rPr lang="es-ES" sz="1700" kern="1200" dirty="0">
              <a:solidFill>
                <a:schemeClr val="tx1"/>
              </a:solidFill>
            </a:rPr>
            <a:t>- 911 Policía Nacional</a:t>
          </a:r>
        </a:p>
        <a:p>
          <a:pPr marL="0" lvl="0" indent="0" algn="ctr" defTabSz="755650">
            <a:lnSpc>
              <a:spcPct val="90000"/>
            </a:lnSpc>
            <a:spcBef>
              <a:spcPct val="0"/>
            </a:spcBef>
            <a:spcAft>
              <a:spcPct val="35000"/>
            </a:spcAft>
            <a:buNone/>
          </a:pPr>
          <a:r>
            <a:rPr lang="es-ES" sz="1700" kern="1200" dirty="0">
              <a:solidFill>
                <a:schemeClr val="tx1"/>
              </a:solidFill>
            </a:rPr>
            <a:t>- Unidad Judicial de Violencia contra la Mujer</a:t>
          </a:r>
        </a:p>
        <a:p>
          <a:pPr marL="0" lvl="0" indent="0" algn="ctr" defTabSz="755650">
            <a:lnSpc>
              <a:spcPct val="90000"/>
            </a:lnSpc>
            <a:spcBef>
              <a:spcPct val="0"/>
            </a:spcBef>
            <a:spcAft>
              <a:spcPct val="35000"/>
            </a:spcAft>
            <a:buNone/>
          </a:pPr>
          <a:r>
            <a:rPr lang="es-ES" sz="1700" kern="1200" dirty="0">
              <a:solidFill>
                <a:schemeClr val="tx1"/>
              </a:solidFill>
            </a:rPr>
            <a:t>- Fiscalía de Violencia de Género</a:t>
          </a:r>
        </a:p>
        <a:p>
          <a:pPr marL="0" lvl="0" indent="0" algn="ctr" defTabSz="755650">
            <a:lnSpc>
              <a:spcPct val="90000"/>
            </a:lnSpc>
            <a:spcBef>
              <a:spcPct val="0"/>
            </a:spcBef>
            <a:spcAft>
              <a:spcPct val="35000"/>
            </a:spcAft>
            <a:buNone/>
          </a:pPr>
          <a:r>
            <a:rPr lang="es-ES" sz="1700" kern="1200" dirty="0">
              <a:solidFill>
                <a:schemeClr val="tx1"/>
              </a:solidFill>
            </a:rPr>
            <a:t>- Tenencia Política </a:t>
          </a:r>
        </a:p>
      </dsp:txBody>
      <dsp:txXfrm rot="10800000">
        <a:off x="231096" y="1478466"/>
        <a:ext cx="2238558" cy="2824337"/>
      </dsp:txXfrm>
    </dsp:sp>
    <dsp:sp modelId="{3184E729-97EC-4F32-8FDE-0DA8CC4B858D}">
      <dsp:nvSpPr>
        <dsp:cNvPr id="0" name=""/>
        <dsp:cNvSpPr/>
      </dsp:nvSpPr>
      <dsp:spPr>
        <a:xfrm>
          <a:off x="3125695" y="377086"/>
          <a:ext cx="1876609" cy="897198"/>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09023E24-3295-43E6-9213-6C186EFBE2CA}">
      <dsp:nvSpPr>
        <dsp:cNvPr id="0" name=""/>
        <dsp:cNvSpPr/>
      </dsp:nvSpPr>
      <dsp:spPr>
        <a:xfrm rot="10800000">
          <a:off x="2871365" y="1514921"/>
          <a:ext cx="2385268" cy="2897692"/>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00075">
            <a:lnSpc>
              <a:spcPct val="90000"/>
            </a:lnSpc>
            <a:spcBef>
              <a:spcPct val="0"/>
            </a:spcBef>
            <a:spcAft>
              <a:spcPct val="35000"/>
            </a:spcAft>
            <a:buFont typeface="Arial" panose="020B0604020202020204" pitchFamily="34" charset="0"/>
            <a:buNone/>
          </a:pPr>
          <a:r>
            <a:rPr lang="es-ES" sz="1350" b="1" kern="1200" dirty="0">
              <a:solidFill>
                <a:schemeClr val="tx1"/>
              </a:solidFill>
            </a:rPr>
            <a:t>La denuncia puede presentarla ante:</a:t>
          </a:r>
        </a:p>
        <a:p>
          <a:pPr marL="0" lvl="0" indent="0" algn="ctr" defTabSz="600075">
            <a:lnSpc>
              <a:spcPct val="90000"/>
            </a:lnSpc>
            <a:spcBef>
              <a:spcPct val="0"/>
            </a:spcBef>
            <a:spcAft>
              <a:spcPct val="35000"/>
            </a:spcAft>
            <a:buNone/>
          </a:pPr>
          <a:r>
            <a:rPr lang="es-ES" sz="1350" kern="1200" dirty="0">
              <a:solidFill>
                <a:schemeClr val="tx1"/>
              </a:solidFill>
            </a:rPr>
            <a:t>- 133 Carabineros</a:t>
          </a:r>
        </a:p>
        <a:p>
          <a:pPr marL="0" lvl="0" indent="0" algn="ctr" defTabSz="600075">
            <a:lnSpc>
              <a:spcPct val="90000"/>
            </a:lnSpc>
            <a:spcBef>
              <a:spcPct val="0"/>
            </a:spcBef>
            <a:spcAft>
              <a:spcPct val="35000"/>
            </a:spcAft>
            <a:buNone/>
          </a:pPr>
          <a:r>
            <a:rPr lang="es-ES" sz="1350" kern="1200" dirty="0">
              <a:solidFill>
                <a:schemeClr val="tx1"/>
              </a:solidFill>
            </a:rPr>
            <a:t>- Ministerio Público o Fiscalía</a:t>
          </a:r>
        </a:p>
        <a:p>
          <a:pPr marL="0" lvl="0" indent="0" algn="ctr" defTabSz="600075">
            <a:lnSpc>
              <a:spcPct val="90000"/>
            </a:lnSpc>
            <a:spcBef>
              <a:spcPct val="0"/>
            </a:spcBef>
            <a:spcAft>
              <a:spcPct val="35000"/>
            </a:spcAft>
            <a:buNone/>
          </a:pPr>
          <a:r>
            <a:rPr lang="es-ES" sz="1350" kern="1200" dirty="0">
              <a:solidFill>
                <a:schemeClr val="tx1"/>
              </a:solidFill>
            </a:rPr>
            <a:t>- Carabineros</a:t>
          </a:r>
        </a:p>
        <a:p>
          <a:pPr marL="0" lvl="0" indent="0" algn="ctr" defTabSz="600075">
            <a:lnSpc>
              <a:spcPct val="90000"/>
            </a:lnSpc>
            <a:spcBef>
              <a:spcPct val="0"/>
            </a:spcBef>
            <a:spcAft>
              <a:spcPct val="35000"/>
            </a:spcAft>
            <a:buNone/>
          </a:pPr>
          <a:r>
            <a:rPr lang="es-ES" sz="1350" kern="1200" dirty="0">
              <a:solidFill>
                <a:schemeClr val="tx1"/>
              </a:solidFill>
            </a:rPr>
            <a:t>- Policía de Investigación</a:t>
          </a:r>
        </a:p>
        <a:p>
          <a:pPr marL="0" lvl="0" indent="0" algn="ctr" defTabSz="600075">
            <a:lnSpc>
              <a:spcPct val="90000"/>
            </a:lnSpc>
            <a:spcBef>
              <a:spcPct val="0"/>
            </a:spcBef>
            <a:spcAft>
              <a:spcPct val="35000"/>
            </a:spcAft>
            <a:buNone/>
          </a:pPr>
          <a:r>
            <a:rPr lang="es-ES" sz="1350" kern="1200" dirty="0">
              <a:solidFill>
                <a:schemeClr val="tx1"/>
              </a:solidFill>
            </a:rPr>
            <a:t>- Tribunales o Juzgados</a:t>
          </a:r>
        </a:p>
        <a:p>
          <a:pPr marL="0" lvl="0" indent="0" algn="ctr" defTabSz="600075">
            <a:lnSpc>
              <a:spcPct val="90000"/>
            </a:lnSpc>
            <a:spcBef>
              <a:spcPct val="0"/>
            </a:spcBef>
            <a:spcAft>
              <a:spcPct val="35000"/>
            </a:spcAft>
            <a:buNone/>
          </a:pPr>
          <a:r>
            <a:rPr lang="es-ES" sz="1350" kern="1200" dirty="0">
              <a:solidFill>
                <a:schemeClr val="tx1"/>
              </a:solidFill>
            </a:rPr>
            <a:t>- Comisaría de la Familia e Infancia</a:t>
          </a:r>
        </a:p>
        <a:p>
          <a:pPr marL="0" lvl="0" indent="0" algn="ctr" defTabSz="600075">
            <a:lnSpc>
              <a:spcPct val="90000"/>
            </a:lnSpc>
            <a:spcBef>
              <a:spcPct val="0"/>
            </a:spcBef>
            <a:spcAft>
              <a:spcPct val="35000"/>
            </a:spcAft>
            <a:buNone/>
          </a:pPr>
          <a:r>
            <a:rPr lang="es-ES" sz="1350" kern="1200" dirty="0">
              <a:solidFill>
                <a:schemeClr val="tx1"/>
              </a:solidFill>
            </a:rPr>
            <a:t>- Tenencia de Familia e Infancia</a:t>
          </a:r>
          <a:endParaRPr lang="es-EC" sz="1350" kern="1200" dirty="0">
            <a:solidFill>
              <a:schemeClr val="tx1"/>
            </a:solidFill>
          </a:endParaRPr>
        </a:p>
      </dsp:txBody>
      <dsp:txXfrm rot="10800000">
        <a:off x="2944720" y="1514921"/>
        <a:ext cx="2238558" cy="2824337"/>
      </dsp:txXfrm>
    </dsp:sp>
    <dsp:sp modelId="{5DA045A5-1543-4D1F-8549-D71FEC45DBA9}">
      <dsp:nvSpPr>
        <dsp:cNvPr id="0" name=""/>
        <dsp:cNvSpPr/>
      </dsp:nvSpPr>
      <dsp:spPr>
        <a:xfrm>
          <a:off x="5749490" y="377086"/>
          <a:ext cx="1876609" cy="897198"/>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B3B5AB73-43E0-4763-8871-4CCFD14DB45F}">
      <dsp:nvSpPr>
        <dsp:cNvPr id="0" name=""/>
        <dsp:cNvSpPr/>
      </dsp:nvSpPr>
      <dsp:spPr>
        <a:xfrm rot="10800000">
          <a:off x="5495161" y="1514921"/>
          <a:ext cx="2385268" cy="2897692"/>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s-ES" sz="1700" b="1" kern="1200" dirty="0">
              <a:solidFill>
                <a:schemeClr val="tx1"/>
              </a:solidFill>
            </a:rPr>
            <a:t>La denuncia puede presentarla ante:</a:t>
          </a:r>
        </a:p>
        <a:p>
          <a:pPr marL="0" lvl="0" indent="0" algn="ctr" defTabSz="755650">
            <a:lnSpc>
              <a:spcPct val="90000"/>
            </a:lnSpc>
            <a:spcBef>
              <a:spcPct val="0"/>
            </a:spcBef>
            <a:spcAft>
              <a:spcPct val="35000"/>
            </a:spcAft>
            <a:buFont typeface="Arial" panose="020B0604020202020204" pitchFamily="34" charset="0"/>
            <a:buNone/>
          </a:pPr>
          <a:r>
            <a:rPr lang="es-ES" sz="1700" kern="1200" dirty="0">
              <a:solidFill>
                <a:schemeClr val="tx1"/>
              </a:solidFill>
            </a:rPr>
            <a:t>- 311 Policía Nacional </a:t>
          </a:r>
        </a:p>
        <a:p>
          <a:pPr marL="0" lvl="0" indent="0" algn="ctr" defTabSz="755650">
            <a:lnSpc>
              <a:spcPct val="90000"/>
            </a:lnSpc>
            <a:spcBef>
              <a:spcPct val="0"/>
            </a:spcBef>
            <a:spcAft>
              <a:spcPct val="35000"/>
            </a:spcAft>
            <a:buFont typeface="Arial" panose="020B0604020202020204" pitchFamily="34" charset="0"/>
            <a:buNone/>
          </a:pPr>
          <a:r>
            <a:rPr lang="es-ES" sz="1700" kern="1200" dirty="0">
              <a:solidFill>
                <a:schemeClr val="tx1"/>
              </a:solidFill>
            </a:rPr>
            <a:t>- Ministerio Público </a:t>
          </a:r>
        </a:p>
        <a:p>
          <a:pPr marL="0" lvl="0" indent="0" algn="ctr" defTabSz="755650">
            <a:lnSpc>
              <a:spcPct val="90000"/>
            </a:lnSpc>
            <a:spcBef>
              <a:spcPct val="0"/>
            </a:spcBef>
            <a:spcAft>
              <a:spcPct val="35000"/>
            </a:spcAft>
            <a:buFont typeface="Arial" panose="020B0604020202020204" pitchFamily="34" charset="0"/>
            <a:buNone/>
          </a:pPr>
          <a:r>
            <a:rPr lang="es-ES" sz="1700" kern="1200" dirty="0">
              <a:solidFill>
                <a:schemeClr val="tx1"/>
              </a:solidFill>
            </a:rPr>
            <a:t>- Personería (dependencia adjunta al Ministerio Público)</a:t>
          </a:r>
        </a:p>
        <a:p>
          <a:pPr marL="0" lvl="0" indent="0" algn="ctr" defTabSz="755650">
            <a:lnSpc>
              <a:spcPct val="90000"/>
            </a:lnSpc>
            <a:spcBef>
              <a:spcPct val="0"/>
            </a:spcBef>
            <a:spcAft>
              <a:spcPct val="35000"/>
            </a:spcAft>
            <a:buFont typeface="Arial" panose="020B0604020202020204" pitchFamily="34" charset="0"/>
            <a:buNone/>
          </a:pPr>
          <a:r>
            <a:rPr lang="es-ES" sz="1700" kern="1200" dirty="0">
              <a:solidFill>
                <a:schemeClr val="tx1"/>
              </a:solidFill>
            </a:rPr>
            <a:t>- Juez de Paz</a:t>
          </a:r>
        </a:p>
        <a:p>
          <a:pPr marL="0" lvl="0" indent="0" algn="ctr" defTabSz="755650">
            <a:lnSpc>
              <a:spcPct val="90000"/>
            </a:lnSpc>
            <a:spcBef>
              <a:spcPct val="0"/>
            </a:spcBef>
            <a:spcAft>
              <a:spcPct val="35000"/>
            </a:spcAft>
            <a:buFont typeface="Arial" panose="020B0604020202020204" pitchFamily="34" charset="0"/>
            <a:buNone/>
          </a:pPr>
          <a:r>
            <a:rPr lang="es-ES" sz="1700" kern="1200" dirty="0">
              <a:solidFill>
                <a:schemeClr val="tx1"/>
              </a:solidFill>
            </a:rPr>
            <a:t>- Policía Nacional</a:t>
          </a:r>
          <a:endParaRPr lang="es-EC" sz="1700" kern="1200" dirty="0">
            <a:solidFill>
              <a:schemeClr val="tx1"/>
            </a:solidFill>
          </a:endParaRPr>
        </a:p>
      </dsp:txBody>
      <dsp:txXfrm rot="10800000">
        <a:off x="5568516" y="1514921"/>
        <a:ext cx="2238558" cy="28243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68FED-D43A-40FF-A02F-E2AEC2533D1E}">
      <dsp:nvSpPr>
        <dsp:cNvPr id="0" name=""/>
        <dsp:cNvSpPr/>
      </dsp:nvSpPr>
      <dsp:spPr>
        <a:xfrm>
          <a:off x="1358799" y="-6120"/>
          <a:ext cx="5410400" cy="5410400"/>
        </a:xfrm>
        <a:prstGeom prst="circularArrow">
          <a:avLst>
            <a:gd name="adj1" fmla="val 5274"/>
            <a:gd name="adj2" fmla="val 312630"/>
            <a:gd name="adj3" fmla="val 14229145"/>
            <a:gd name="adj4" fmla="val 17126425"/>
            <a:gd name="adj5" fmla="val 5477"/>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1A04B5-F99A-41DA-AF15-3613158185DE}">
      <dsp:nvSpPr>
        <dsp:cNvPr id="0" name=""/>
        <dsp:cNvSpPr/>
      </dsp:nvSpPr>
      <dsp:spPr>
        <a:xfrm>
          <a:off x="3036093" y="491"/>
          <a:ext cx="2055812" cy="1027906"/>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Autoridad competente para conocer, juzgar y sancionar los delitos y contravenciones por Violencia Intrafamiliar.</a:t>
          </a:r>
          <a:endParaRPr lang="es-EC" sz="1400" kern="1200" dirty="0"/>
        </a:p>
      </dsp:txBody>
      <dsp:txXfrm>
        <a:off x="3086271" y="50669"/>
        <a:ext cx="1955456" cy="927550"/>
      </dsp:txXfrm>
    </dsp:sp>
    <dsp:sp modelId="{B9922176-E6CC-4A52-B245-3085517A873E}">
      <dsp:nvSpPr>
        <dsp:cNvPr id="0" name=""/>
        <dsp:cNvSpPr/>
      </dsp:nvSpPr>
      <dsp:spPr>
        <a:xfrm>
          <a:off x="4936922" y="1097936"/>
          <a:ext cx="2055812" cy="1027906"/>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7030A0"/>
              </a:solidFill>
            </a:rPr>
            <a:t>Otorgar una o varias medidas de protección.</a:t>
          </a:r>
          <a:endParaRPr lang="es-EC" sz="2000" b="1" kern="1200" dirty="0">
            <a:solidFill>
              <a:srgbClr val="7030A0"/>
            </a:solidFill>
          </a:endParaRPr>
        </a:p>
      </dsp:txBody>
      <dsp:txXfrm>
        <a:off x="4987100" y="1148114"/>
        <a:ext cx="1955456" cy="927550"/>
      </dsp:txXfrm>
    </dsp:sp>
    <dsp:sp modelId="{E426FC73-A784-40D7-871C-435B83BF2B05}">
      <dsp:nvSpPr>
        <dsp:cNvPr id="0" name=""/>
        <dsp:cNvSpPr/>
      </dsp:nvSpPr>
      <dsp:spPr>
        <a:xfrm>
          <a:off x="4936922" y="3292824"/>
          <a:ext cx="2055812" cy="1027906"/>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a:t>Receptar testimonio anticipado</a:t>
          </a:r>
          <a:endParaRPr lang="es-ES" sz="2000" kern="1200" dirty="0"/>
        </a:p>
      </dsp:txBody>
      <dsp:txXfrm>
        <a:off x="4987100" y="3343002"/>
        <a:ext cx="1955456" cy="927550"/>
      </dsp:txXfrm>
    </dsp:sp>
    <dsp:sp modelId="{2449B296-837F-48E2-A771-A2931EEC05B3}">
      <dsp:nvSpPr>
        <dsp:cNvPr id="0" name=""/>
        <dsp:cNvSpPr/>
      </dsp:nvSpPr>
      <dsp:spPr>
        <a:xfrm>
          <a:off x="3036093" y="4390268"/>
          <a:ext cx="2055812" cy="1027906"/>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a:t>Obtener Pruebas sin revictimizar</a:t>
          </a:r>
          <a:endParaRPr lang="es-ES" sz="2000" kern="1200" dirty="0"/>
        </a:p>
      </dsp:txBody>
      <dsp:txXfrm>
        <a:off x="3086271" y="4440446"/>
        <a:ext cx="1955456" cy="927550"/>
      </dsp:txXfrm>
    </dsp:sp>
    <dsp:sp modelId="{FBC78456-C10A-4876-86B2-F35BF17C0166}">
      <dsp:nvSpPr>
        <dsp:cNvPr id="0" name=""/>
        <dsp:cNvSpPr/>
      </dsp:nvSpPr>
      <dsp:spPr>
        <a:xfrm>
          <a:off x="1135264" y="3292824"/>
          <a:ext cx="2055812" cy="1027906"/>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a:t>Fijar una pensión alimenticia</a:t>
          </a:r>
          <a:endParaRPr lang="es-ES" sz="2000" kern="1200" dirty="0"/>
        </a:p>
      </dsp:txBody>
      <dsp:txXfrm>
        <a:off x="1185442" y="3343002"/>
        <a:ext cx="1955456" cy="927550"/>
      </dsp:txXfrm>
    </dsp:sp>
    <dsp:sp modelId="{D424AA73-4E02-4246-B403-31D7F5B55994}">
      <dsp:nvSpPr>
        <dsp:cNvPr id="0" name=""/>
        <dsp:cNvSpPr/>
      </dsp:nvSpPr>
      <dsp:spPr>
        <a:xfrm>
          <a:off x="1135264" y="1097936"/>
          <a:ext cx="2055812" cy="1027906"/>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a:t>Ordenar el allanamiento</a:t>
          </a:r>
          <a:endParaRPr lang="es-EC" sz="2000" kern="1200" dirty="0"/>
        </a:p>
      </dsp:txBody>
      <dsp:txXfrm>
        <a:off x="1185442" y="1148114"/>
        <a:ext cx="1955456" cy="9275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8558F-08A2-4C61-AACE-D22E1F283200}">
      <dsp:nvSpPr>
        <dsp:cNvPr id="0" name=""/>
        <dsp:cNvSpPr/>
      </dsp:nvSpPr>
      <dsp:spPr>
        <a:xfrm>
          <a:off x="0" y="74380"/>
          <a:ext cx="7908826" cy="1606497"/>
        </a:xfrm>
        <a:prstGeom prst="roundRect">
          <a:avLst>
            <a:gd name="adj" fmla="val 10000"/>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BDBFB9-0CDE-4E8E-81FA-6D6D78B8F7AF}">
      <dsp:nvSpPr>
        <dsp:cNvPr id="0" name=""/>
        <dsp:cNvSpPr/>
      </dsp:nvSpPr>
      <dsp:spPr>
        <a:xfrm>
          <a:off x="329195" y="333315"/>
          <a:ext cx="1826006" cy="1094695"/>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1582F3EE-4E9D-4E76-8F59-B0DB9901D632}">
      <dsp:nvSpPr>
        <dsp:cNvPr id="0" name=""/>
        <dsp:cNvSpPr/>
      </dsp:nvSpPr>
      <dsp:spPr>
        <a:xfrm rot="10800000">
          <a:off x="192758" y="1598674"/>
          <a:ext cx="2320948" cy="3816972"/>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s-ES" sz="1400" kern="1200" dirty="0"/>
            <a:t>- Receptar denuncias.</a:t>
          </a:r>
        </a:p>
        <a:p>
          <a:pPr marL="0" lvl="0" indent="0" algn="ctr" defTabSz="622300">
            <a:lnSpc>
              <a:spcPct val="90000"/>
            </a:lnSpc>
            <a:spcBef>
              <a:spcPct val="0"/>
            </a:spcBef>
            <a:spcAft>
              <a:spcPct val="35000"/>
            </a:spcAft>
            <a:buNone/>
          </a:pPr>
          <a:r>
            <a:rPr lang="es-ES" sz="1400" kern="1200" dirty="0"/>
            <a:t>- Solicitar al Juez medidas de protección a favor de la víctima.</a:t>
          </a:r>
        </a:p>
        <a:p>
          <a:pPr marL="0" lvl="0" indent="0" algn="ctr" defTabSz="622300">
            <a:lnSpc>
              <a:spcPct val="90000"/>
            </a:lnSpc>
            <a:spcBef>
              <a:spcPct val="0"/>
            </a:spcBef>
            <a:spcAft>
              <a:spcPct val="35000"/>
            </a:spcAft>
            <a:buNone/>
          </a:pPr>
          <a:r>
            <a:rPr lang="es-ES" sz="1400" kern="1200" dirty="0"/>
            <a:t>- Solicitar su ingreso en el Sistema de Protección y Asistencia a Víctimas y Testigos.</a:t>
          </a:r>
        </a:p>
        <a:p>
          <a:pPr marL="0" lvl="0" indent="0" algn="ctr" defTabSz="622300">
            <a:lnSpc>
              <a:spcPct val="90000"/>
            </a:lnSpc>
            <a:spcBef>
              <a:spcPct val="0"/>
            </a:spcBef>
            <a:spcAft>
              <a:spcPct val="35000"/>
            </a:spcAft>
            <a:buNone/>
          </a:pPr>
          <a:r>
            <a:rPr lang="es-ES" sz="1400" kern="1200" dirty="0"/>
            <a:t>- Ser informada por el o la Fiscal sobre el proceso de investigación previa o instrucción fiscal.</a:t>
          </a:r>
        </a:p>
        <a:p>
          <a:pPr marL="0" lvl="0" indent="0" algn="ctr" defTabSz="622300">
            <a:lnSpc>
              <a:spcPct val="90000"/>
            </a:lnSpc>
            <a:spcBef>
              <a:spcPct val="0"/>
            </a:spcBef>
            <a:spcAft>
              <a:spcPct val="35000"/>
            </a:spcAft>
            <a:buNone/>
          </a:pPr>
          <a:r>
            <a:rPr lang="es-ES" sz="1400" kern="1200" dirty="0"/>
            <a:t>- Recibir asistencia integral de profesionales (Peritos médico, psicólogo y trabajo social).</a:t>
          </a:r>
          <a:endParaRPr lang="es-ES" sz="1400" kern="1200" dirty="0">
            <a:solidFill>
              <a:schemeClr val="tx1"/>
            </a:solidFill>
          </a:endParaRPr>
        </a:p>
      </dsp:txBody>
      <dsp:txXfrm rot="10800000">
        <a:off x="264135" y="1598674"/>
        <a:ext cx="2178194" cy="3745595"/>
      </dsp:txXfrm>
    </dsp:sp>
    <dsp:sp modelId="{3184E729-97EC-4F32-8FDE-0DA8CC4B858D}">
      <dsp:nvSpPr>
        <dsp:cNvPr id="0" name=""/>
        <dsp:cNvSpPr/>
      </dsp:nvSpPr>
      <dsp:spPr>
        <a:xfrm>
          <a:off x="2960733" y="334017"/>
          <a:ext cx="1826006" cy="1094695"/>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09023E24-3295-43E6-9213-6C186EFBE2CA}">
      <dsp:nvSpPr>
        <dsp:cNvPr id="0" name=""/>
        <dsp:cNvSpPr/>
      </dsp:nvSpPr>
      <dsp:spPr>
        <a:xfrm rot="10800000">
          <a:off x="2793938" y="1607563"/>
          <a:ext cx="2320948" cy="3856658"/>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s-ES" sz="1300" kern="1200" dirty="0"/>
            <a:t>- Investigar los delitos de violencia intrafamiliar.</a:t>
          </a:r>
        </a:p>
        <a:p>
          <a:pPr marL="0" lvl="0" indent="0" algn="ctr" defTabSz="577850">
            <a:lnSpc>
              <a:spcPct val="90000"/>
            </a:lnSpc>
            <a:spcBef>
              <a:spcPct val="0"/>
            </a:spcBef>
            <a:spcAft>
              <a:spcPct val="35000"/>
            </a:spcAft>
            <a:buNone/>
          </a:pPr>
          <a:r>
            <a:rPr lang="es-ES" sz="1300" kern="1200" dirty="0"/>
            <a:t>- Evaluar el riesgo de la víctima.</a:t>
          </a:r>
          <a:br>
            <a:rPr lang="es-ES" sz="1300" kern="1200" dirty="0"/>
          </a:br>
          <a:r>
            <a:rPr lang="es-ES" sz="1300" kern="1200" dirty="0"/>
            <a:t>- Adoptar medidas de protección o solicita al Tribunal que decrete medidas cautelares.</a:t>
          </a:r>
        </a:p>
        <a:p>
          <a:pPr marL="0" lvl="0" indent="0" algn="ctr" defTabSz="577850">
            <a:lnSpc>
              <a:spcPct val="90000"/>
            </a:lnSpc>
            <a:spcBef>
              <a:spcPct val="0"/>
            </a:spcBef>
            <a:spcAft>
              <a:spcPct val="35000"/>
            </a:spcAft>
            <a:buNone/>
          </a:pPr>
          <a:r>
            <a:rPr lang="es-ES" sz="1300" kern="1200" dirty="0"/>
            <a:t>- Ingresar a la víctima al Programa de Intervención Inmediata. </a:t>
          </a:r>
        </a:p>
        <a:p>
          <a:pPr marL="0" lvl="0" indent="0" algn="ctr" defTabSz="577850">
            <a:lnSpc>
              <a:spcPct val="90000"/>
            </a:lnSpc>
            <a:spcBef>
              <a:spcPct val="0"/>
            </a:spcBef>
            <a:spcAft>
              <a:spcPct val="35000"/>
            </a:spcAft>
            <a:buNone/>
          </a:pPr>
          <a:r>
            <a:rPr lang="es-ES" sz="1300" kern="1200" dirty="0"/>
            <a:t>- Evaluar el riesgo de la víctima.</a:t>
          </a:r>
        </a:p>
        <a:p>
          <a:pPr marL="0" lvl="0" indent="0" algn="ctr" defTabSz="577850">
            <a:lnSpc>
              <a:spcPct val="90000"/>
            </a:lnSpc>
            <a:spcBef>
              <a:spcPct val="0"/>
            </a:spcBef>
            <a:spcAft>
              <a:spcPct val="35000"/>
            </a:spcAft>
            <a:buNone/>
          </a:pPr>
          <a:r>
            <a:rPr lang="es-ES" sz="1300" kern="1200" dirty="0"/>
            <a:t>- Actuar inmediato dentro de las veinticuatro horas de contacto con la víctima.</a:t>
          </a:r>
        </a:p>
        <a:p>
          <a:pPr marL="0" lvl="0" indent="0" algn="ctr" defTabSz="577850">
            <a:lnSpc>
              <a:spcPct val="90000"/>
            </a:lnSpc>
            <a:spcBef>
              <a:spcPct val="0"/>
            </a:spcBef>
            <a:spcAft>
              <a:spcPct val="35000"/>
            </a:spcAft>
            <a:buNone/>
          </a:pPr>
          <a:r>
            <a:rPr lang="es-ES" sz="1300" kern="1200" dirty="0"/>
            <a:t>-Otorgar medidas de protección en un plazo de 48 horas según el riesgo.</a:t>
          </a:r>
          <a:endParaRPr lang="es-EC" sz="1300" kern="1200" dirty="0">
            <a:solidFill>
              <a:schemeClr val="tx1"/>
            </a:solidFill>
          </a:endParaRPr>
        </a:p>
      </dsp:txBody>
      <dsp:txXfrm rot="10800000">
        <a:off x="2865315" y="1607563"/>
        <a:ext cx="2178194" cy="3785281"/>
      </dsp:txXfrm>
    </dsp:sp>
    <dsp:sp modelId="{5DA045A5-1543-4D1F-8549-D71FEC45DBA9}">
      <dsp:nvSpPr>
        <dsp:cNvPr id="0" name=""/>
        <dsp:cNvSpPr/>
      </dsp:nvSpPr>
      <dsp:spPr>
        <a:xfrm>
          <a:off x="5474506" y="341888"/>
          <a:ext cx="1826006" cy="1094695"/>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B3B5AB73-43E0-4763-8871-4CCFD14DB45F}">
      <dsp:nvSpPr>
        <dsp:cNvPr id="0" name=""/>
        <dsp:cNvSpPr/>
      </dsp:nvSpPr>
      <dsp:spPr>
        <a:xfrm rot="10800000">
          <a:off x="5346982" y="1615009"/>
          <a:ext cx="2320948" cy="3846730"/>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s-ES" sz="1500" kern="1200" dirty="0"/>
            <a:t>- Fiscalía Especializada para Violencia de Género.</a:t>
          </a:r>
        </a:p>
        <a:p>
          <a:pPr marL="0" lvl="0" indent="0" algn="ctr" defTabSz="666750">
            <a:lnSpc>
              <a:spcPct val="90000"/>
            </a:lnSpc>
            <a:spcBef>
              <a:spcPct val="0"/>
            </a:spcBef>
            <a:spcAft>
              <a:spcPct val="35000"/>
            </a:spcAft>
            <a:buNone/>
          </a:pPr>
          <a:r>
            <a:rPr lang="es-ES" sz="1500" kern="1200" dirty="0"/>
            <a:t>- Adoptar medidas de protección para la víctima.</a:t>
          </a:r>
        </a:p>
        <a:p>
          <a:pPr marL="0" lvl="0" indent="0" algn="ctr" defTabSz="666750">
            <a:lnSpc>
              <a:spcPct val="90000"/>
            </a:lnSpc>
            <a:spcBef>
              <a:spcPct val="0"/>
            </a:spcBef>
            <a:spcAft>
              <a:spcPct val="35000"/>
            </a:spcAft>
            <a:buNone/>
          </a:pPr>
          <a:r>
            <a:rPr lang="es-ES" sz="1500" kern="1200" dirty="0"/>
            <a:t>- Brindar una atención integral para medicina legal y psicología en caso de presentar agresiones.</a:t>
          </a:r>
        </a:p>
        <a:p>
          <a:pPr marL="0" lvl="0" indent="0" algn="ctr" defTabSz="666750">
            <a:lnSpc>
              <a:spcPct val="90000"/>
            </a:lnSpc>
            <a:spcBef>
              <a:spcPct val="0"/>
            </a:spcBef>
            <a:spcAft>
              <a:spcPct val="35000"/>
            </a:spcAft>
            <a:buNone/>
          </a:pPr>
          <a:r>
            <a:rPr lang="es-ES" sz="1500" kern="1200" dirty="0"/>
            <a:t>- Ordenar el ingreso de la Víctima a la Unidad de Protección y Atención a Víctimas quienes brindan asistencia psicológica, social y legal.</a:t>
          </a:r>
          <a:endParaRPr lang="es-EC" sz="1500" kern="1200" dirty="0">
            <a:solidFill>
              <a:schemeClr val="tx1"/>
            </a:solidFill>
          </a:endParaRPr>
        </a:p>
      </dsp:txBody>
      <dsp:txXfrm rot="10800000">
        <a:off x="5418359" y="1615009"/>
        <a:ext cx="2178194" cy="37753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8558F-08A2-4C61-AACE-D22E1F283200}">
      <dsp:nvSpPr>
        <dsp:cNvPr id="0" name=""/>
        <dsp:cNvSpPr/>
      </dsp:nvSpPr>
      <dsp:spPr>
        <a:xfrm>
          <a:off x="0" y="245072"/>
          <a:ext cx="7797800" cy="1341688"/>
        </a:xfrm>
        <a:prstGeom prst="roundRect">
          <a:avLst>
            <a:gd name="adj" fmla="val 10000"/>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BDBFB9-0CDE-4E8E-81FA-6D6D78B8F7AF}">
      <dsp:nvSpPr>
        <dsp:cNvPr id="0" name=""/>
        <dsp:cNvSpPr/>
      </dsp:nvSpPr>
      <dsp:spPr>
        <a:xfrm>
          <a:off x="324276" y="366567"/>
          <a:ext cx="1800372" cy="104181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1582F3EE-4E9D-4E76-8F59-B0DB9901D632}">
      <dsp:nvSpPr>
        <dsp:cNvPr id="0" name=""/>
        <dsp:cNvSpPr/>
      </dsp:nvSpPr>
      <dsp:spPr>
        <a:xfrm rot="10800000">
          <a:off x="190052" y="1521445"/>
          <a:ext cx="2288366" cy="3632580"/>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Font typeface="Arial" panose="020B0604020202020204" pitchFamily="34" charset="0"/>
            <a:buNone/>
          </a:pPr>
          <a:r>
            <a:rPr lang="es-ES" sz="1700" kern="1200" dirty="0"/>
            <a:t>La víctima de violencia intrafamiliar tiene derecho a contar con una defensa técnica.</a:t>
          </a:r>
        </a:p>
        <a:p>
          <a:pPr marL="0" lvl="0" indent="0" algn="ctr" defTabSz="755650">
            <a:lnSpc>
              <a:spcPct val="90000"/>
            </a:lnSpc>
            <a:spcBef>
              <a:spcPct val="0"/>
            </a:spcBef>
            <a:spcAft>
              <a:spcPct val="35000"/>
            </a:spcAft>
            <a:buNone/>
          </a:pPr>
          <a:r>
            <a:rPr lang="es-ES" sz="1700" kern="1200" dirty="0"/>
            <a:t>Derecho a participar o no de la audiencia de juicio. </a:t>
          </a:r>
        </a:p>
        <a:p>
          <a:pPr marL="0" lvl="0" indent="0" algn="ctr" defTabSz="755650">
            <a:lnSpc>
              <a:spcPct val="90000"/>
            </a:lnSpc>
            <a:spcBef>
              <a:spcPct val="0"/>
            </a:spcBef>
            <a:spcAft>
              <a:spcPct val="35000"/>
            </a:spcAft>
            <a:buNone/>
          </a:pPr>
          <a:r>
            <a:rPr lang="es-ES" sz="1700" kern="1200" dirty="0"/>
            <a:t>Durante la recepción de pruebas tiene derecho a no ser revictimizada. </a:t>
          </a:r>
          <a:endParaRPr lang="es-ES" sz="1700" kern="1200" dirty="0">
            <a:solidFill>
              <a:schemeClr val="tx1"/>
            </a:solidFill>
          </a:endParaRPr>
        </a:p>
      </dsp:txBody>
      <dsp:txXfrm rot="10800000">
        <a:off x="260427" y="1521445"/>
        <a:ext cx="2147616" cy="3562205"/>
      </dsp:txXfrm>
    </dsp:sp>
    <dsp:sp modelId="{3184E729-97EC-4F32-8FDE-0DA8CC4B858D}">
      <dsp:nvSpPr>
        <dsp:cNvPr id="0" name=""/>
        <dsp:cNvSpPr/>
      </dsp:nvSpPr>
      <dsp:spPr>
        <a:xfrm>
          <a:off x="3002420" y="364630"/>
          <a:ext cx="1800372" cy="1041812"/>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09023E24-3295-43E6-9213-6C186EFBE2CA}">
      <dsp:nvSpPr>
        <dsp:cNvPr id="0" name=""/>
        <dsp:cNvSpPr/>
      </dsp:nvSpPr>
      <dsp:spPr>
        <a:xfrm rot="10800000">
          <a:off x="2754716" y="1529904"/>
          <a:ext cx="2288366" cy="3670349"/>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s-ES" sz="1500" kern="1200" dirty="0"/>
            <a:t>Proporcionar defensa penal de alta calidad, a todas las personas que carezcan de abogado por cualquier circunstancia, a través de un sistema mixto público - privado, velando por la dignidad y los derechos humanos de nuestros representados y garantizando el acceso a la justicia a aquellos en situación de especial vulnerabilidad.</a:t>
          </a:r>
          <a:endParaRPr lang="es-EC" sz="1500" kern="1200" dirty="0">
            <a:solidFill>
              <a:schemeClr val="tx1"/>
            </a:solidFill>
          </a:endParaRPr>
        </a:p>
      </dsp:txBody>
      <dsp:txXfrm rot="10800000">
        <a:off x="2825091" y="1529904"/>
        <a:ext cx="2147616" cy="3599974"/>
      </dsp:txXfrm>
    </dsp:sp>
    <dsp:sp modelId="{5DA045A5-1543-4D1F-8549-D71FEC45DBA9}">
      <dsp:nvSpPr>
        <dsp:cNvPr id="0" name=""/>
        <dsp:cNvSpPr/>
      </dsp:nvSpPr>
      <dsp:spPr>
        <a:xfrm>
          <a:off x="5477220" y="374071"/>
          <a:ext cx="1800372" cy="104181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B3B5AB73-43E0-4763-8871-4CCFD14DB45F}">
      <dsp:nvSpPr>
        <dsp:cNvPr id="0" name=""/>
        <dsp:cNvSpPr/>
      </dsp:nvSpPr>
      <dsp:spPr>
        <a:xfrm rot="10800000">
          <a:off x="5271920" y="1536991"/>
          <a:ext cx="2288366" cy="3660900"/>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s-ES" sz="1800" kern="1200" dirty="0"/>
            <a:t>Asesoría Legal gratuita a las víctimas de delitos. </a:t>
          </a:r>
          <a:endParaRPr lang="es-EC" sz="1800" kern="1200" dirty="0">
            <a:solidFill>
              <a:schemeClr val="tx1"/>
            </a:solidFill>
          </a:endParaRPr>
        </a:p>
      </dsp:txBody>
      <dsp:txXfrm rot="10800000">
        <a:off x="5342295" y="1536991"/>
        <a:ext cx="2147616" cy="3590525"/>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6.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3FDE3-534B-4084-A7DC-0623BD61FE86}" type="datetimeFigureOut">
              <a:rPr lang="es-EC" smtClean="0"/>
              <a:t>10/9/2023</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6D13F6-085D-4078-8A45-79CE34D6D37C}" type="slidenum">
              <a:rPr lang="es-EC" smtClean="0"/>
              <a:t>‹Nº›</a:t>
            </a:fld>
            <a:endParaRPr lang="es-EC"/>
          </a:p>
        </p:txBody>
      </p:sp>
    </p:spTree>
    <p:extLst>
      <p:ext uri="{BB962C8B-B14F-4D97-AF65-F5344CB8AC3E}">
        <p14:creationId xmlns:p14="http://schemas.microsoft.com/office/powerpoint/2010/main" val="969775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27025" y="508000"/>
            <a:ext cx="4513263" cy="2540000"/>
          </a:xfrm>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10"/>
          </p:nvPr>
        </p:nvSpPr>
        <p:spPr/>
        <p:txBody>
          <a:bodyPr/>
          <a:lstStyle/>
          <a:p>
            <a:fld id="{A9A0EA98-5831-4853-B862-C702E6EB345C}" type="slidenum">
              <a:rPr lang="en-US" smtClean="0"/>
              <a:t>2</a:t>
            </a:fld>
            <a:endParaRPr lang="en-US"/>
          </a:p>
        </p:txBody>
      </p:sp>
    </p:spTree>
    <p:extLst>
      <p:ext uri="{BB962C8B-B14F-4D97-AF65-F5344CB8AC3E}">
        <p14:creationId xmlns:p14="http://schemas.microsoft.com/office/powerpoint/2010/main" val="1161452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9" name="Google Shape;27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CEB2C2DB-FF63-49BA-8B79-970A51B1AFBA}" type="datetimeFigureOut">
              <a:rPr lang="es-EC" smtClean="0"/>
              <a:t>10/9/2023</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2380915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EB2C2DB-FF63-49BA-8B79-970A51B1AFBA}" type="datetimeFigureOut">
              <a:rPr lang="es-EC" smtClean="0"/>
              <a:t>10/9/2023</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3014666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CEB2C2DB-FF63-49BA-8B79-970A51B1AFBA}" type="datetimeFigureOut">
              <a:rPr lang="es-EC" smtClean="0"/>
              <a:t>10/9/2023</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193875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EB2C2DB-FF63-49BA-8B79-970A51B1AFBA}" type="datetimeFigureOut">
              <a:rPr lang="es-EC" smtClean="0"/>
              <a:t>10/9/2023</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57534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EB2C2DB-FF63-49BA-8B79-970A51B1AFBA}" type="datetimeFigureOut">
              <a:rPr lang="es-EC" smtClean="0"/>
              <a:t>10/9/2023</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2868181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EB2C2DB-FF63-49BA-8B79-970A51B1AFBA}" type="datetimeFigureOut">
              <a:rPr lang="es-EC" smtClean="0"/>
              <a:t>10/9/2023</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76627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2C2DB-FF63-49BA-8B79-970A51B1AFBA}" type="datetimeFigureOut">
              <a:rPr lang="es-EC" smtClean="0"/>
              <a:t>10/9/2023</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946286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CEB2C2DB-FF63-49BA-8B79-970A51B1AFBA}" type="datetimeFigureOut">
              <a:rPr lang="es-EC" smtClean="0"/>
              <a:t>10/9/2023</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120127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CEB2C2DB-FF63-49BA-8B79-970A51B1AFBA}" type="datetimeFigureOut">
              <a:rPr lang="es-EC" smtClean="0"/>
              <a:t>10/9/2023</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2230064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EB2C2DB-FF63-49BA-8B79-970A51B1AFBA}" type="datetimeFigureOut">
              <a:rPr lang="es-EC" smtClean="0"/>
              <a:t>10/9/2023</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878632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EB2C2DB-FF63-49BA-8B79-970A51B1AFBA}" type="datetimeFigureOut">
              <a:rPr lang="es-EC" smtClean="0"/>
              <a:t>10/9/2023</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7B7C3D4-47CF-4FB4-8B29-3DFDE778F34F}" type="slidenum">
              <a:rPr lang="es-EC" smtClean="0"/>
              <a:t>‹Nº›</a:t>
            </a:fld>
            <a:endParaRPr lang="es-EC"/>
          </a:p>
        </p:txBody>
      </p:sp>
    </p:spTree>
    <p:extLst>
      <p:ext uri="{BB962C8B-B14F-4D97-AF65-F5344CB8AC3E}">
        <p14:creationId xmlns:p14="http://schemas.microsoft.com/office/powerpoint/2010/main" val="2027897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2C2DB-FF63-49BA-8B79-970A51B1AFBA}" type="datetimeFigureOut">
              <a:rPr lang="es-EC" smtClean="0"/>
              <a:t>10/9/2023</a:t>
            </a:fld>
            <a:endParaRPr lang="es-EC"/>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B7C3D4-47CF-4FB4-8B29-3DFDE778F34F}" type="slidenum">
              <a:rPr lang="es-EC" smtClean="0"/>
              <a:t>‹Nº›</a:t>
            </a:fld>
            <a:endParaRPr lang="es-EC"/>
          </a:p>
        </p:txBody>
      </p:sp>
    </p:spTree>
    <p:extLst>
      <p:ext uri="{BB962C8B-B14F-4D97-AF65-F5344CB8AC3E}">
        <p14:creationId xmlns:p14="http://schemas.microsoft.com/office/powerpoint/2010/main" val="389988437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6.png"/><Relationship Id="rId4" Type="http://schemas.openxmlformats.org/officeDocument/2006/relationships/image" Target="../media/image5.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1.png"/><Relationship Id="rId4" Type="http://schemas.openxmlformats.org/officeDocument/2006/relationships/diagramLayout" Target="../diagrams/layout4.xml"/><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5.xml"/><Relationship Id="rId7" Type="http://schemas.openxmlformats.org/officeDocument/2006/relationships/image" Target="../media/image4.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6.xml"/><Relationship Id="rId7" Type="http://schemas.openxmlformats.org/officeDocument/2006/relationships/image" Target="../media/image4.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g"/><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0" y="-8915"/>
            <a:ext cx="12192000" cy="6858000"/>
          </a:xfrm>
          <a:prstGeom prst="rect">
            <a:avLst/>
          </a:prstGeom>
          <a:noFill/>
          <a:ln>
            <a:noFill/>
          </a:ln>
        </p:spPr>
      </p:pic>
      <p:sp>
        <p:nvSpPr>
          <p:cNvPr id="85" name="Google Shape;85;p1"/>
          <p:cNvSpPr txBox="1">
            <a:spLocks noGrp="1"/>
          </p:cNvSpPr>
          <p:nvPr>
            <p:ph type="subTitle" idx="1"/>
          </p:nvPr>
        </p:nvSpPr>
        <p:spPr>
          <a:prstGeom prst="rect">
            <a:avLst/>
          </a:prstGeom>
          <a:noFill/>
          <a:ln>
            <a:noFill/>
          </a:ln>
        </p:spPr>
        <p:txBody>
          <a:bodyPr spcFirstLastPara="1" vert="horz" wrap="square" lIns="91425" tIns="45700" rIns="91425" bIns="45700" rtlCol="0" anchor="t" anchorCtr="0">
            <a:normAutofit fontScale="25000" lnSpcReduction="20000"/>
          </a:bodyPr>
          <a:lstStyle/>
          <a:p>
            <a:pPr>
              <a:spcBef>
                <a:spcPts val="0"/>
              </a:spcBef>
              <a:buClr>
                <a:srgbClr val="0070C0"/>
              </a:buClr>
              <a:buSzPct val="100000"/>
            </a:pPr>
            <a:r>
              <a:rPr lang="es-EC" sz="12801" b="1" i="1" dirty="0">
                <a:solidFill>
                  <a:srgbClr val="0070C0"/>
                </a:solidFill>
                <a:latin typeface="Calibri"/>
                <a:ea typeface="Calibri"/>
                <a:cs typeface="Calibri"/>
                <a:sym typeface="Calibri"/>
              </a:rPr>
              <a:t>“Escuela de Formación para Mujeres Rurales” </a:t>
            </a:r>
            <a:endParaRPr dirty="0"/>
          </a:p>
          <a:p>
            <a:pPr>
              <a:buClr>
                <a:schemeClr val="dk1"/>
              </a:buClr>
              <a:buSzPct val="100000"/>
            </a:pPr>
            <a:endParaRPr sz="7200" b="1" i="1" dirty="0">
              <a:solidFill>
                <a:srgbClr val="0070C0"/>
              </a:solidFill>
              <a:latin typeface="Calibri"/>
              <a:ea typeface="Calibri"/>
              <a:cs typeface="Calibri"/>
              <a:sym typeface="Calibri"/>
            </a:endParaRPr>
          </a:p>
          <a:p>
            <a:pPr>
              <a:buClr>
                <a:srgbClr val="0070C0"/>
              </a:buClr>
              <a:buSzPct val="100000"/>
            </a:pPr>
            <a:r>
              <a:rPr lang="es-EC" sz="7200" b="1" i="1" dirty="0">
                <a:solidFill>
                  <a:srgbClr val="0070C0"/>
                </a:solidFill>
                <a:latin typeface="Calibri"/>
                <a:ea typeface="Calibri"/>
                <a:cs typeface="Calibri"/>
                <a:sym typeface="Calibri"/>
              </a:rPr>
              <a:t>Módulo IV</a:t>
            </a:r>
            <a:endParaRPr sz="7200" b="1" i="1" dirty="0">
              <a:solidFill>
                <a:srgbClr val="0070C0"/>
              </a:solidFill>
            </a:endParaRPr>
          </a:p>
          <a:p>
            <a:pPr>
              <a:buClr>
                <a:srgbClr val="0070C0"/>
              </a:buClr>
              <a:buSzPct val="100000"/>
            </a:pPr>
            <a:r>
              <a:rPr lang="es-EC" sz="7200" b="1" i="1" dirty="0">
                <a:solidFill>
                  <a:srgbClr val="0070C0"/>
                </a:solidFill>
                <a:latin typeface="Calibri"/>
                <a:cs typeface="Calibri"/>
                <a:sym typeface="Calibri"/>
              </a:rPr>
              <a:t>Violencia y Equidad de Género</a:t>
            </a:r>
            <a:endParaRPr lang="es-EC" dirty="0"/>
          </a:p>
          <a:p>
            <a:pPr>
              <a:lnSpc>
                <a:spcPct val="107000"/>
              </a:lnSpc>
              <a:spcBef>
                <a:spcPts val="1800"/>
              </a:spcBef>
              <a:buClr>
                <a:schemeClr val="dk1"/>
              </a:buClr>
              <a:buSzPct val="100000"/>
            </a:pPr>
            <a:endParaRPr lang="es-EC" sz="7200" b="1" i="1" dirty="0">
              <a:solidFill>
                <a:srgbClr val="0070C0"/>
              </a:solidFill>
              <a:latin typeface="Calibri"/>
              <a:ea typeface="Calibri"/>
              <a:cs typeface="Calibri"/>
              <a:sym typeface="Calibri"/>
            </a:endParaRPr>
          </a:p>
          <a:p>
            <a:pPr algn="r">
              <a:lnSpc>
                <a:spcPct val="107000"/>
              </a:lnSpc>
              <a:spcBef>
                <a:spcPts val="1800"/>
              </a:spcBef>
              <a:buClr>
                <a:srgbClr val="0070C0"/>
              </a:buClr>
              <a:buSzPct val="100000"/>
            </a:pPr>
            <a:r>
              <a:rPr lang="es-EC" sz="5600" b="1" i="1" dirty="0">
                <a:solidFill>
                  <a:srgbClr val="0070C0"/>
                </a:solidFill>
                <a:latin typeface="Calibri"/>
                <a:ea typeface="Calibri"/>
                <a:cs typeface="Calibri"/>
                <a:sym typeface="Calibri"/>
              </a:rPr>
              <a:t>Tirsa Gómez Proaño</a:t>
            </a:r>
            <a:endParaRPr dirty="0"/>
          </a:p>
          <a:p>
            <a:pPr algn="r">
              <a:lnSpc>
                <a:spcPct val="107000"/>
              </a:lnSpc>
              <a:spcBef>
                <a:spcPts val="1800"/>
              </a:spcBef>
              <a:buClr>
                <a:srgbClr val="0070C0"/>
              </a:buClr>
              <a:buSzPct val="100000"/>
            </a:pPr>
            <a:r>
              <a:rPr lang="es-EC" sz="5600" b="1" i="1" dirty="0">
                <a:solidFill>
                  <a:srgbClr val="0070C0"/>
                </a:solidFill>
                <a:latin typeface="Calibri"/>
                <a:ea typeface="Calibri"/>
                <a:cs typeface="Calibri"/>
                <a:sym typeface="Calibri"/>
              </a:rPr>
              <a:t>Junio 2023</a:t>
            </a:r>
            <a:endParaRPr dirty="0"/>
          </a:p>
          <a:p>
            <a:pPr>
              <a:spcBef>
                <a:spcPts val="1800"/>
              </a:spcBef>
              <a:buClr>
                <a:schemeClr val="dk1"/>
              </a:buClr>
              <a:buSzPct val="100000"/>
            </a:pPr>
            <a:endParaRPr sz="1800" b="1" i="1" dirty="0">
              <a:solidFill>
                <a:srgbClr val="000000"/>
              </a:solidFill>
              <a:latin typeface="Calibri"/>
              <a:ea typeface="Calibri"/>
              <a:cs typeface="Calibri"/>
              <a:sym typeface="Calibri"/>
            </a:endParaRPr>
          </a:p>
          <a:p>
            <a:pPr>
              <a:buClr>
                <a:schemeClr val="dk1"/>
              </a:buClr>
              <a:buSzPct val="100000"/>
            </a:pPr>
            <a:endParaRPr sz="1800" b="1" i="1" dirty="0">
              <a:solidFill>
                <a:srgbClr val="000000"/>
              </a:solidFill>
              <a:latin typeface="Calibri"/>
              <a:ea typeface="Calibri"/>
              <a:cs typeface="Calibri"/>
              <a:sym typeface="Calibri"/>
            </a:endParaRPr>
          </a:p>
          <a:p>
            <a:pPr>
              <a:buClr>
                <a:schemeClr val="dk1"/>
              </a:buClr>
              <a:buSzPct val="100000"/>
            </a:pPr>
            <a:endParaRPr sz="1800" dirty="0">
              <a:solidFill>
                <a:srgbClr val="000000"/>
              </a:solidFill>
              <a:latin typeface="Calibri"/>
              <a:ea typeface="Calibri"/>
              <a:cs typeface="Calibri"/>
              <a:sym typeface="Calibri"/>
            </a:endParaRPr>
          </a:p>
          <a:p>
            <a:pPr>
              <a:buClr>
                <a:srgbClr val="000000"/>
              </a:buClr>
              <a:buSzPct val="100000"/>
            </a:pPr>
            <a:r>
              <a:rPr lang="es-EC" sz="1800" b="1" i="1" dirty="0">
                <a:solidFill>
                  <a:srgbClr val="000000"/>
                </a:solidFill>
                <a:latin typeface="Calibri"/>
                <a:ea typeface="Calibri"/>
                <a:cs typeface="Calibri"/>
                <a:sym typeface="Calibri"/>
              </a:rPr>
              <a:t> </a:t>
            </a:r>
            <a:endParaRPr sz="1800" dirty="0">
              <a:solidFill>
                <a:srgbClr val="000000"/>
              </a:solidFill>
              <a:latin typeface="Calibri"/>
              <a:ea typeface="Calibri"/>
              <a:cs typeface="Calibri"/>
              <a:sym typeface="Calibri"/>
            </a:endParaRPr>
          </a:p>
          <a:p>
            <a:pPr>
              <a:buClr>
                <a:schemeClr val="dk1"/>
              </a:buClr>
              <a:buSzPct val="100000"/>
            </a:pPr>
            <a:endParaRPr dirty="0"/>
          </a:p>
        </p:txBody>
      </p:sp>
      <p:sp>
        <p:nvSpPr>
          <p:cNvPr id="86" name="Google Shape;86;p1"/>
          <p:cNvSpPr txBox="1"/>
          <p:nvPr/>
        </p:nvSpPr>
        <p:spPr>
          <a:xfrm>
            <a:off x="2202874" y="2189019"/>
            <a:ext cx="7675728" cy="1231066"/>
          </a:xfrm>
          <a:prstGeom prst="rect">
            <a:avLst/>
          </a:prstGeom>
          <a:noFill/>
          <a:ln>
            <a:noFill/>
          </a:ln>
        </p:spPr>
        <p:txBody>
          <a:bodyPr spcFirstLastPara="1" wrap="square" lIns="91425" tIns="45700" rIns="91425" bIns="45700" anchor="t" anchorCtr="0">
            <a:spAutoFit/>
          </a:bodyPr>
          <a:lstStyle/>
          <a:p>
            <a:pPr algn="ctr"/>
            <a:r>
              <a:rPr lang="es-EC" dirty="0">
                <a:solidFill>
                  <a:srgbClr val="000000"/>
                </a:solidFill>
                <a:latin typeface="Calibri"/>
                <a:ea typeface="Calibri"/>
                <a:cs typeface="Calibri"/>
                <a:sym typeface="Calibri"/>
              </a:rPr>
              <a:t> </a:t>
            </a:r>
            <a:endParaRPr sz="2800" dirty="0">
              <a:solidFill>
                <a:srgbClr val="000000"/>
              </a:solidFill>
              <a:latin typeface="Calibri"/>
              <a:ea typeface="Calibri"/>
              <a:cs typeface="Calibri"/>
              <a:sym typeface="Calibri"/>
            </a:endParaRPr>
          </a:p>
          <a:p>
            <a:pPr algn="ctr"/>
            <a:r>
              <a:rPr lang="es-EC" sz="2800" dirty="0">
                <a:solidFill>
                  <a:srgbClr val="0070C0"/>
                </a:solidFill>
                <a:latin typeface="Calibri"/>
                <a:ea typeface="Calibri"/>
                <a:cs typeface="Calibri"/>
                <a:sym typeface="Calibri"/>
              </a:rPr>
              <a:t>Red de Mujeres Rurales de Latinoamérica y el Caribe REDLAC</a:t>
            </a:r>
            <a:endParaRPr sz="3200" dirty="0">
              <a:solidFill>
                <a:srgbClr val="0070C0"/>
              </a:solidFill>
              <a:latin typeface="Calibri"/>
              <a:ea typeface="Calibri"/>
              <a:cs typeface="Calibri"/>
              <a:sym typeface="Calibri"/>
            </a:endParaRPr>
          </a:p>
        </p:txBody>
      </p:sp>
      <p:pic>
        <p:nvPicPr>
          <p:cNvPr id="87" name="Google Shape;87;p1"/>
          <p:cNvPicPr preferRelativeResize="0"/>
          <p:nvPr/>
        </p:nvPicPr>
        <p:blipFill rotWithShape="1">
          <a:blip r:embed="rId4">
            <a:alphaModFix/>
          </a:blip>
          <a:srcRect/>
          <a:stretch/>
        </p:blipFill>
        <p:spPr>
          <a:xfrm>
            <a:off x="5683111" y="-477278"/>
            <a:ext cx="3568127" cy="3568127"/>
          </a:xfrm>
          <a:prstGeom prst="rect">
            <a:avLst/>
          </a:prstGeom>
          <a:noFill/>
          <a:ln>
            <a:noFill/>
          </a:ln>
        </p:spPr>
      </p:pic>
      <p:pic>
        <p:nvPicPr>
          <p:cNvPr id="88" name="Google Shape;88;p1"/>
          <p:cNvPicPr preferRelativeResize="0"/>
          <p:nvPr/>
        </p:nvPicPr>
        <p:blipFill rotWithShape="1">
          <a:blip r:embed="rId5">
            <a:alphaModFix/>
          </a:blip>
          <a:srcRect/>
          <a:stretch/>
        </p:blipFill>
        <p:spPr>
          <a:xfrm>
            <a:off x="2961164" y="-99276"/>
            <a:ext cx="2812125" cy="2812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8" name="Imagen 22"/>
          <p:cNvPicPr>
            <a:picLocks noChangeAspect="1"/>
          </p:cNvPicPr>
          <p:nvPr/>
        </p:nvPicPr>
        <p:blipFill>
          <a:blip r:embed="rId3" cstate="print"/>
          <a:stretch>
            <a:fillRect/>
          </a:stretch>
        </p:blipFill>
        <p:spPr>
          <a:xfrm>
            <a:off x="1092525" y="5214134"/>
            <a:ext cx="1735865" cy="1735865"/>
          </a:xfrm>
          <a:prstGeom prst="rect">
            <a:avLst/>
          </a:prstGeom>
        </p:spPr>
      </p:pic>
      <p:pic>
        <p:nvPicPr>
          <p:cNvPr id="2097161" name="Imagen 25"/>
          <p:cNvPicPr>
            <a:picLocks noChangeAspect="1"/>
          </p:cNvPicPr>
          <p:nvPr/>
        </p:nvPicPr>
        <p:blipFill>
          <a:blip r:embed="rId4" cstate="print"/>
          <a:stretch>
            <a:fillRect/>
          </a:stretch>
        </p:blipFill>
        <p:spPr>
          <a:xfrm>
            <a:off x="8976063" y="5111690"/>
            <a:ext cx="2031057" cy="2031057"/>
          </a:xfrm>
          <a:prstGeom prst="rect">
            <a:avLst/>
          </a:prstGeom>
        </p:spPr>
      </p:pic>
      <p:graphicFrame>
        <p:nvGraphicFramePr>
          <p:cNvPr id="2" name="Diagrama 1">
            <a:extLst>
              <a:ext uri="{FF2B5EF4-FFF2-40B4-BE49-F238E27FC236}">
                <a16:creationId xmlns:a16="http://schemas.microsoft.com/office/drawing/2014/main" id="{2F9FD503-E944-4B88-A22C-C2065644FA4A}"/>
              </a:ext>
            </a:extLst>
          </p:cNvPr>
          <p:cNvGraphicFramePr/>
          <p:nvPr>
            <p:extLst>
              <p:ext uri="{D42A27DB-BD31-4B8C-83A1-F6EECF244321}">
                <p14:modId xmlns:p14="http://schemas.microsoft.com/office/powerpoint/2010/main" val="1628498665"/>
              </p:ext>
            </p:extLst>
          </p:nvPr>
        </p:nvGraphicFramePr>
        <p:xfrm>
          <a:off x="2365188" y="719666"/>
          <a:ext cx="7461624" cy="48608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Rectángulo: esquinas redondeadas 2">
            <a:extLst>
              <a:ext uri="{FF2B5EF4-FFF2-40B4-BE49-F238E27FC236}">
                <a16:creationId xmlns:a16="http://schemas.microsoft.com/office/drawing/2014/main" id="{531805E2-9137-4F17-81A8-DF480B9B6863}"/>
              </a:ext>
            </a:extLst>
          </p:cNvPr>
          <p:cNvSpPr/>
          <p:nvPr/>
        </p:nvSpPr>
        <p:spPr>
          <a:xfrm>
            <a:off x="1319350" y="1506071"/>
            <a:ext cx="2343478" cy="10488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 sz="1400" dirty="0"/>
              <a:t>Para erradicar todas las formas de violencia contra la mujer, violencia de género y discriminación</a:t>
            </a:r>
            <a:endParaRPr lang="es-EC" sz="1400" dirty="0"/>
          </a:p>
        </p:txBody>
      </p:sp>
      <p:pic>
        <p:nvPicPr>
          <p:cNvPr id="7" name="Imagen 25">
            <a:extLst>
              <a:ext uri="{FF2B5EF4-FFF2-40B4-BE49-F238E27FC236}">
                <a16:creationId xmlns:a16="http://schemas.microsoft.com/office/drawing/2014/main" id="{3994123C-E749-49C2-B495-0129FCA96969}"/>
              </a:ext>
            </a:extLst>
          </p:cNvPr>
          <p:cNvPicPr>
            <a:picLocks noChangeAspect="1"/>
          </p:cNvPicPr>
          <p:nvPr/>
        </p:nvPicPr>
        <p:blipFill>
          <a:blip r:embed="rId10"/>
          <a:stretch>
            <a:fillRect/>
          </a:stretch>
        </p:blipFill>
        <p:spPr>
          <a:xfrm>
            <a:off x="0" y="-14985"/>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p:cNvSpPr>
            <a:spLocks noGrp="1"/>
          </p:cNvSpPr>
          <p:nvPr>
            <p:ph type="body" idx="1"/>
          </p:nvPr>
        </p:nvSpPr>
        <p:spPr>
          <a:xfrm>
            <a:off x="4019984" y="1888730"/>
            <a:ext cx="5865894" cy="3657600"/>
          </a:xfrm>
        </p:spPr>
        <p:txBody>
          <a:bodyPr>
            <a:noAutofit/>
          </a:bodyPr>
          <a:lstStyle/>
          <a:p>
            <a:pPr algn="just"/>
            <a:r>
              <a:rPr lang="es-ES" sz="2200" dirty="0"/>
              <a:t>Derechos de la víctima, antes, durante y después del procedimiento penal por violencia contra la mujer</a:t>
            </a:r>
          </a:p>
          <a:p>
            <a:pPr marL="800100" lvl="1" indent="-342900" algn="just">
              <a:buFont typeface="Arial" panose="020B0604020202020204" pitchFamily="34" charset="0"/>
              <a:buChar char="•"/>
            </a:pPr>
            <a:r>
              <a:rPr lang="es-ES" sz="2200" b="0" dirty="0"/>
              <a:t>No revictimización</a:t>
            </a:r>
          </a:p>
          <a:p>
            <a:pPr marL="800100" lvl="1" indent="-342900" algn="just">
              <a:buFont typeface="Arial" panose="020B0604020202020204" pitchFamily="34" charset="0"/>
              <a:buChar char="•"/>
            </a:pPr>
            <a:r>
              <a:rPr lang="es-ES" sz="2200" b="0" dirty="0"/>
              <a:t>Otorgamiento de Medidas de Protección</a:t>
            </a:r>
          </a:p>
          <a:p>
            <a:pPr marL="800100" lvl="1" indent="-342900" algn="just">
              <a:buFont typeface="Arial" panose="020B0604020202020204" pitchFamily="34" charset="0"/>
              <a:buChar char="•"/>
            </a:pPr>
            <a:r>
              <a:rPr lang="es-ES" sz="2200" b="0" dirty="0"/>
              <a:t>Asistencia Económica para las víctimas de violencia intrafamiliar</a:t>
            </a:r>
          </a:p>
          <a:p>
            <a:pPr marL="800100" lvl="1" indent="-342900" algn="just">
              <a:buFont typeface="Arial" panose="020B0604020202020204" pitchFamily="34" charset="0"/>
              <a:buChar char="•"/>
            </a:pPr>
            <a:r>
              <a:rPr lang="es-ES" sz="2200" b="0" dirty="0"/>
              <a:t>Asistencia y Protección en caso de riesgo a consecuencia del delito o de su participación en el proceso penal</a:t>
            </a:r>
          </a:p>
        </p:txBody>
      </p:sp>
      <p:sp>
        <p:nvSpPr>
          <p:cNvPr id="4" name="Marcador de contenido 3"/>
          <p:cNvSpPr>
            <a:spLocks noGrp="1"/>
          </p:cNvSpPr>
          <p:nvPr>
            <p:ph sz="half" idx="2"/>
          </p:nvPr>
        </p:nvSpPr>
        <p:spPr>
          <a:xfrm>
            <a:off x="4019983" y="787387"/>
            <a:ext cx="5865895" cy="1535983"/>
          </a:xfrm>
        </p:spPr>
        <p:txBody>
          <a:bodyPr>
            <a:normAutofit/>
          </a:bodyPr>
          <a:lstStyle/>
          <a:p>
            <a:pPr marL="0" indent="0" algn="just">
              <a:buNone/>
            </a:pPr>
            <a:r>
              <a:rPr lang="es-ES" sz="2200" b="1" dirty="0"/>
              <a:t>Debido Proceso para el Juzgamiento de la violencia de género y violencia intrafamiliar</a:t>
            </a:r>
          </a:p>
          <a:p>
            <a:pPr lvl="1" algn="just"/>
            <a:r>
              <a:rPr lang="es-ES" sz="2200" dirty="0"/>
              <a:t>El actuar del Juez, Agente Fiscal y Defensor Público</a:t>
            </a:r>
            <a:endParaRPr lang="es-EC" sz="2200" dirty="0"/>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sp>
        <p:nvSpPr>
          <p:cNvPr id="14" name="CuadroTexto 13">
            <a:extLst>
              <a:ext uri="{FF2B5EF4-FFF2-40B4-BE49-F238E27FC236}">
                <a16:creationId xmlns:a16="http://schemas.microsoft.com/office/drawing/2014/main" id="{A680E7D9-D68F-4AE5-BC88-BF12E39F5B7C}"/>
              </a:ext>
            </a:extLst>
          </p:cNvPr>
          <p:cNvSpPr txBox="1"/>
          <p:nvPr/>
        </p:nvSpPr>
        <p:spPr>
          <a:xfrm>
            <a:off x="312070" y="2551837"/>
            <a:ext cx="3296771" cy="1754326"/>
          </a:xfrm>
          <a:prstGeom prst="rect">
            <a:avLst/>
          </a:prstGeom>
          <a:noFill/>
        </p:spPr>
        <p:txBody>
          <a:bodyPr wrap="square">
            <a:spAutoFit/>
          </a:bodyPr>
          <a:lstStyle/>
          <a:p>
            <a:pPr lvl="0"/>
            <a:r>
              <a:rPr lang="es-EC" sz="3600" b="1" dirty="0"/>
              <a:t>Compromisos de los Estados y Gobiernos</a:t>
            </a:r>
          </a:p>
        </p:txBody>
      </p:sp>
      <p:pic>
        <p:nvPicPr>
          <p:cNvPr id="15" name="Google Shape;84;p1">
            <a:extLst>
              <a:ext uri="{FF2B5EF4-FFF2-40B4-BE49-F238E27FC236}">
                <a16:creationId xmlns:a16="http://schemas.microsoft.com/office/drawing/2014/main" id="{BF47B5B9-6806-469D-8D35-539399509DE9}"/>
              </a:ext>
            </a:extLst>
          </p:cNvPr>
          <p:cNvPicPr preferRelativeResize="0"/>
          <p:nvPr/>
        </p:nvPicPr>
        <p:blipFill rotWithShape="1">
          <a:blip r:embed="rId4">
            <a:alphaModFix/>
          </a:blip>
          <a:srcRect/>
          <a:stretch/>
        </p:blipFill>
        <p:spPr>
          <a:xfrm>
            <a:off x="0" y="-8915"/>
            <a:ext cx="12192000" cy="6858000"/>
          </a:xfrm>
          <a:prstGeom prst="rect">
            <a:avLst/>
          </a:prstGeom>
          <a:noFill/>
          <a:ln>
            <a:noFill/>
          </a:ln>
        </p:spPr>
      </p:pic>
    </p:spTree>
    <p:extLst>
      <p:ext uri="{BB962C8B-B14F-4D97-AF65-F5344CB8AC3E}">
        <p14:creationId xmlns:p14="http://schemas.microsoft.com/office/powerpoint/2010/main" val="1406915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p:cNvSpPr>
            <a:spLocks noGrp="1"/>
          </p:cNvSpPr>
          <p:nvPr>
            <p:ph idx="1"/>
          </p:nvPr>
        </p:nvSpPr>
        <p:spPr>
          <a:xfrm>
            <a:off x="596153" y="453558"/>
            <a:ext cx="9179859" cy="5288336"/>
          </a:xfrm>
        </p:spPr>
        <p:txBody>
          <a:bodyPr>
            <a:normAutofit lnSpcReduction="10000"/>
          </a:bodyPr>
          <a:lstStyle/>
          <a:p>
            <a:pPr algn="just"/>
            <a:r>
              <a:rPr lang="es-ES" sz="2000" dirty="0"/>
              <a:t>En la Comunidad Internacional la Organización de Estados Americanos ha desarrollado y promovido, entre sus Estados partes, Tratados Internacionales para sancionar y erradicar las formas de violencia contra la Mujer. </a:t>
            </a:r>
          </a:p>
          <a:p>
            <a:pPr algn="just"/>
            <a:r>
              <a:rPr lang="es-ES" sz="2000" dirty="0"/>
              <a:t>Los Estados Partes condenan todas las formas de violencia contra la mujer y convienen en adoptar, por todos los medios apropiados y sin dilaciones, políticas orientadas a prevenir, sancionar y erradicar dicha violencia. </a:t>
            </a:r>
          </a:p>
          <a:p>
            <a:pPr algn="just"/>
            <a:r>
              <a:rPr lang="es-ES" sz="2000" dirty="0"/>
              <a:t>Los Estados no deben tolerar ninguna forma de indefensión o impunidad contra las víctima de violencia de género o violencia intrafamiliar. </a:t>
            </a:r>
          </a:p>
          <a:p>
            <a:pPr algn="just"/>
            <a:r>
              <a:rPr lang="es-ES" sz="2000" dirty="0"/>
              <a:t>Chile, Ecuador y Panamá han ratificado su adhesión a la  Convención sobre la Eliminación de Todas las Formas de Discriminación contra las Mujeres y ha suscrito la Convención Interamericana para Prevenir, sancionar y Erradicar la Violencia Contra la</a:t>
            </a:r>
            <a:br>
              <a:rPr lang="es-ES" sz="2000" dirty="0"/>
            </a:br>
            <a:r>
              <a:rPr lang="es-ES" sz="2000" dirty="0"/>
              <a:t>Mujer de Belém do Pará; así como han desarrollado normas internas para luchar contra la violencia de la mujer, violencia intrafamiliar y violencia de género.</a:t>
            </a:r>
          </a:p>
          <a:p>
            <a:pPr algn="just"/>
            <a:r>
              <a:rPr lang="es-ES" sz="2000" dirty="0"/>
              <a:t>Los Estados, a través de todos los niveles de gobierno, tienen las obligaciones ineludibles de promover, proteger, garantizar y respetar los derechos humanos de las mujeres: niñas, adolescentes, adultas y adultas mayores, a través de la adopción de todas las medidas políticas, legislativas, judiciales, administrativas, de control y de cualquier otra índole que sean necesarias, oportunas y adecuadas para asegurar el cumplimiento de estos Tratados Internacionales y Legislación Nacional.</a:t>
            </a:r>
          </a:p>
          <a:p>
            <a:pPr algn="just"/>
            <a:endParaRPr lang="es-EC" sz="2000"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11" name="Imagen 25">
            <a:extLst>
              <a:ext uri="{FF2B5EF4-FFF2-40B4-BE49-F238E27FC236}">
                <a16:creationId xmlns:a16="http://schemas.microsoft.com/office/drawing/2014/main" id="{ADAAE716-54A1-47F5-86CA-68BA2C0BCD3C}"/>
              </a:ext>
            </a:extLst>
          </p:cNvPr>
          <p:cNvPicPr>
            <a:picLocks noChangeAspect="1"/>
          </p:cNvPicPr>
          <p:nvPr/>
        </p:nvPicPr>
        <p:blipFill>
          <a:blip r:embed="rId4"/>
          <a:stretch>
            <a:fillRect/>
          </a:stretch>
        </p:blipFill>
        <p:spPr>
          <a:xfrm>
            <a:off x="0" y="-14985"/>
            <a:ext cx="12192000" cy="6858000"/>
          </a:xfrm>
          <a:prstGeom prst="rect">
            <a:avLst/>
          </a:prstGeom>
        </p:spPr>
      </p:pic>
    </p:spTree>
    <p:extLst>
      <p:ext uri="{BB962C8B-B14F-4D97-AF65-F5344CB8AC3E}">
        <p14:creationId xmlns:p14="http://schemas.microsoft.com/office/powerpoint/2010/main" val="2951636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arcador de contenido 11"/>
          <p:cNvSpPr>
            <a:spLocks noGrp="1"/>
          </p:cNvSpPr>
          <p:nvPr>
            <p:ph idx="1"/>
          </p:nvPr>
        </p:nvSpPr>
        <p:spPr>
          <a:xfrm>
            <a:off x="3191435" y="1253331"/>
            <a:ext cx="7848600" cy="4351338"/>
          </a:xfrm>
        </p:spPr>
        <p:txBody>
          <a:bodyPr>
            <a:normAutofit fontScale="77500" lnSpcReduction="20000"/>
          </a:bodyPr>
          <a:lstStyle/>
          <a:p>
            <a:pPr algn="just"/>
            <a:r>
              <a:rPr lang="es-ES" dirty="0"/>
              <a:t>La Violencia Intrafamiliar y Feminicidio son delitos de acción penal pública, lo que quiere decir que la Fiscalía esta en obligación de investigar estos delitos de oficio. </a:t>
            </a:r>
          </a:p>
          <a:p>
            <a:pPr algn="just"/>
            <a:r>
              <a:rPr lang="es-ES" dirty="0"/>
              <a:t>Para el juzgamiento y tratamiento de la violencia doméstica, se cuenta con un procedimiento especial, y quienes participan en el proceso penal, los Jueces y Juezas, los y las Fiscales están especializados en la materia. </a:t>
            </a:r>
          </a:p>
          <a:p>
            <a:pPr algn="just"/>
            <a:r>
              <a:rPr lang="es-ES" dirty="0"/>
              <a:t>El femicidio es el asesinato de la mujer, por el hecho de ser mujer. Este tipo de violencia se encuentra anclada en las construcciones de poder que ordenan las relaciones sociales entre mujeres y hombres, que asociadas a las diferencias biológicas entre los sexos naturalizan roles y funciones, posiciones y jerarquías sociales. Este tipo de violencia esta arraigada en la cultura, la violencia contra la mujer perpetúa la </a:t>
            </a:r>
            <a:r>
              <a:rPr lang="es-ES" dirty="0" err="1"/>
              <a:t>inferiorización</a:t>
            </a:r>
            <a:r>
              <a:rPr lang="es-ES" dirty="0"/>
              <a:t> y subordinación de las mujeres, mientras que el ejercicio del poder se considera patrimonio genérico de los varones. </a:t>
            </a:r>
            <a:endParaRPr lang="es-EC" dirty="0"/>
          </a:p>
          <a:p>
            <a:pPr algn="just"/>
            <a:endParaRPr lang="es-ES" dirty="0"/>
          </a:p>
          <a:p>
            <a:pPr algn="just"/>
            <a:endParaRPr lang="es-ES" dirty="0"/>
          </a:p>
          <a:p>
            <a:endParaRPr lang="es-EC" dirty="0"/>
          </a:p>
        </p:txBody>
      </p:sp>
      <p:sp>
        <p:nvSpPr>
          <p:cNvPr id="4" name="CuadroTexto 3">
            <a:extLst>
              <a:ext uri="{FF2B5EF4-FFF2-40B4-BE49-F238E27FC236}">
                <a16:creationId xmlns:a16="http://schemas.microsoft.com/office/drawing/2014/main" id="{7F61881C-D43B-4422-AEB1-2FE8889CB67A}"/>
              </a:ext>
            </a:extLst>
          </p:cNvPr>
          <p:cNvSpPr txBox="1"/>
          <p:nvPr/>
        </p:nvSpPr>
        <p:spPr>
          <a:xfrm>
            <a:off x="226358" y="2274838"/>
            <a:ext cx="3468195" cy="2308324"/>
          </a:xfrm>
          <a:prstGeom prst="rect">
            <a:avLst/>
          </a:prstGeom>
          <a:noFill/>
        </p:spPr>
        <p:txBody>
          <a:bodyPr wrap="square">
            <a:spAutoFit/>
          </a:bodyPr>
          <a:lstStyle/>
          <a:p>
            <a:pPr lvl="0"/>
            <a:r>
              <a:rPr lang="es-EC" sz="3600" b="1" dirty="0"/>
              <a:t>Violencia de Género y Violencia Intrafamiliar</a:t>
            </a:r>
          </a:p>
        </p:txBody>
      </p:sp>
      <p:pic>
        <p:nvPicPr>
          <p:cNvPr id="7" name="Imagen 6">
            <a:extLst>
              <a:ext uri="{FF2B5EF4-FFF2-40B4-BE49-F238E27FC236}">
                <a16:creationId xmlns:a16="http://schemas.microsoft.com/office/drawing/2014/main" id="{34142B83-1438-433B-87DC-2A442D3DDF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8" name="Imagen 7">
            <a:extLst>
              <a:ext uri="{FF2B5EF4-FFF2-40B4-BE49-F238E27FC236}">
                <a16:creationId xmlns:a16="http://schemas.microsoft.com/office/drawing/2014/main" id="{C7A307A7-D0A4-4DA2-9948-DCBB29AF27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11" name="Google Shape;84;p1">
            <a:extLst>
              <a:ext uri="{FF2B5EF4-FFF2-40B4-BE49-F238E27FC236}">
                <a16:creationId xmlns:a16="http://schemas.microsoft.com/office/drawing/2014/main" id="{DF750C4E-368F-48F0-8924-50380E252244}"/>
              </a:ext>
            </a:extLst>
          </p:cNvPr>
          <p:cNvPicPr preferRelativeResize="0"/>
          <p:nvPr/>
        </p:nvPicPr>
        <p:blipFill rotWithShape="1">
          <a:blip r:embed="rId4">
            <a:alphaModFix/>
          </a:blip>
          <a:srcRect/>
          <a:stretch/>
        </p:blipFill>
        <p:spPr>
          <a:xfrm>
            <a:off x="0" y="-8915"/>
            <a:ext cx="12192000" cy="6858000"/>
          </a:xfrm>
          <a:prstGeom prst="rect">
            <a:avLst/>
          </a:prstGeom>
          <a:noFill/>
          <a:ln>
            <a:noFill/>
          </a:ln>
        </p:spPr>
      </p:pic>
    </p:spTree>
    <p:extLst>
      <p:ext uri="{BB962C8B-B14F-4D97-AF65-F5344CB8AC3E}">
        <p14:creationId xmlns:p14="http://schemas.microsoft.com/office/powerpoint/2010/main" val="4171087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FF337998-46A6-4CD0-B8C1-A5D0FA6E13D9}"/>
              </a:ext>
            </a:extLst>
          </p:cNvPr>
          <p:cNvSpPr txBox="1"/>
          <p:nvPr/>
        </p:nvSpPr>
        <p:spPr>
          <a:xfrm>
            <a:off x="1132914" y="160492"/>
            <a:ext cx="9926172" cy="646331"/>
          </a:xfrm>
          <a:prstGeom prst="rect">
            <a:avLst/>
          </a:prstGeom>
          <a:noFill/>
        </p:spPr>
        <p:txBody>
          <a:bodyPr wrap="square">
            <a:spAutoFit/>
          </a:bodyPr>
          <a:lstStyle/>
          <a:p>
            <a:pPr lvl="0"/>
            <a:r>
              <a:rPr lang="es-EC" sz="3600" b="1" dirty="0"/>
              <a:t>Legislación: Tipificación del Femicidio</a:t>
            </a:r>
          </a:p>
        </p:txBody>
      </p:sp>
      <p:graphicFrame>
        <p:nvGraphicFramePr>
          <p:cNvPr id="9" name="Diagrama 8">
            <a:extLst>
              <a:ext uri="{FF2B5EF4-FFF2-40B4-BE49-F238E27FC236}">
                <a16:creationId xmlns:a16="http://schemas.microsoft.com/office/drawing/2014/main" id="{DD15AE40-7D94-4C2E-83BC-230F97D7872F}"/>
              </a:ext>
            </a:extLst>
          </p:cNvPr>
          <p:cNvGraphicFramePr/>
          <p:nvPr>
            <p:extLst>
              <p:ext uri="{D42A27DB-BD31-4B8C-83A1-F6EECF244321}">
                <p14:modId xmlns:p14="http://schemas.microsoft.com/office/powerpoint/2010/main" val="1521106879"/>
              </p:ext>
            </p:extLst>
          </p:nvPr>
        </p:nvGraphicFramePr>
        <p:xfrm>
          <a:off x="1951318" y="874058"/>
          <a:ext cx="8128000" cy="47333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Imagen 15">
            <a:extLst>
              <a:ext uri="{FF2B5EF4-FFF2-40B4-BE49-F238E27FC236}">
                <a16:creationId xmlns:a16="http://schemas.microsoft.com/office/drawing/2014/main" id="{93E82C58-C6FE-42E0-B6F8-42B58F2C065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17" name="Imagen 16">
            <a:extLst>
              <a:ext uri="{FF2B5EF4-FFF2-40B4-BE49-F238E27FC236}">
                <a16:creationId xmlns:a16="http://schemas.microsoft.com/office/drawing/2014/main" id="{A9E215B2-EE0D-443F-94AD-F2DC471813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20" name="Imagen 25">
            <a:extLst>
              <a:ext uri="{FF2B5EF4-FFF2-40B4-BE49-F238E27FC236}">
                <a16:creationId xmlns:a16="http://schemas.microsoft.com/office/drawing/2014/main" id="{65140FD7-F88B-476A-A9AA-2B1AC233159A}"/>
              </a:ext>
            </a:extLst>
          </p:cNvPr>
          <p:cNvPicPr>
            <a:picLocks noChangeAspect="1"/>
          </p:cNvPicPr>
          <p:nvPr/>
        </p:nvPicPr>
        <p:blipFill>
          <a:blip r:embed="rId9"/>
          <a:stretch>
            <a:fillRect/>
          </a:stretch>
        </p:blipFill>
        <p:spPr>
          <a:xfrm>
            <a:off x="0" y="-14985"/>
            <a:ext cx="12192000" cy="6858000"/>
          </a:xfrm>
          <a:prstGeom prst="rect">
            <a:avLst/>
          </a:prstGeom>
        </p:spPr>
      </p:pic>
    </p:spTree>
    <p:extLst>
      <p:ext uri="{BB962C8B-B14F-4D97-AF65-F5344CB8AC3E}">
        <p14:creationId xmlns:p14="http://schemas.microsoft.com/office/powerpoint/2010/main" val="3804012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2"/>
          </p:nvPr>
        </p:nvSpPr>
        <p:spPr>
          <a:xfrm>
            <a:off x="2816505" y="1709816"/>
            <a:ext cx="5157787" cy="3684588"/>
          </a:xfrm>
        </p:spPr>
        <p:txBody>
          <a:bodyPr>
            <a:normAutofit/>
          </a:bodyPr>
          <a:lstStyle/>
          <a:p>
            <a:pPr algn="just"/>
            <a:r>
              <a:rPr lang="es-ES" dirty="0"/>
              <a:t>Cualquier persona que tenga conocimiento de un hecho de violencia intrafamiliar.</a:t>
            </a:r>
          </a:p>
          <a:p>
            <a:r>
              <a:rPr lang="es-ES" dirty="0"/>
              <a:t>La víctima.</a:t>
            </a:r>
          </a:p>
          <a:p>
            <a:pPr algn="just"/>
            <a:r>
              <a:rPr lang="es-ES" dirty="0">
                <a:solidFill>
                  <a:schemeClr val="tx1"/>
                </a:solidFill>
              </a:rPr>
              <a:t>El personal de salud y maestros están en la obligación de denunciar hechos de violencia intrafamiliar. </a:t>
            </a:r>
            <a:endParaRPr lang="es-EC" dirty="0">
              <a:solidFill>
                <a:schemeClr val="tx1"/>
              </a:solidFill>
            </a:endParaRPr>
          </a:p>
        </p:txBody>
      </p:sp>
      <p:pic>
        <p:nvPicPr>
          <p:cNvPr id="7" name="Marcador de contenido 6"/>
          <p:cNvPicPr>
            <a:picLocks noGrp="1" noChangeAspect="1"/>
          </p:cNvPicPr>
          <p:nvPr>
            <p:ph sz="quarter" idx="4"/>
          </p:nvPr>
        </p:nvPicPr>
        <p:blipFill>
          <a:blip r:embed="rId2"/>
          <a:stretch>
            <a:fillRect/>
          </a:stretch>
        </p:blipFill>
        <p:spPr>
          <a:xfrm>
            <a:off x="8062399" y="2078471"/>
            <a:ext cx="3359524" cy="2701057"/>
          </a:xfrm>
          <a:prstGeom prst="rect">
            <a:avLst/>
          </a:prstGeom>
        </p:spPr>
      </p:pic>
      <p:sp>
        <p:nvSpPr>
          <p:cNvPr id="8" name="CuadroTexto 7">
            <a:extLst>
              <a:ext uri="{FF2B5EF4-FFF2-40B4-BE49-F238E27FC236}">
                <a16:creationId xmlns:a16="http://schemas.microsoft.com/office/drawing/2014/main" id="{5576EEEF-3215-4675-B2CB-36FCF9051270}"/>
              </a:ext>
            </a:extLst>
          </p:cNvPr>
          <p:cNvSpPr txBox="1"/>
          <p:nvPr/>
        </p:nvSpPr>
        <p:spPr>
          <a:xfrm>
            <a:off x="226358" y="2274838"/>
            <a:ext cx="2590147" cy="2554545"/>
          </a:xfrm>
          <a:prstGeom prst="rect">
            <a:avLst/>
          </a:prstGeom>
          <a:noFill/>
        </p:spPr>
        <p:txBody>
          <a:bodyPr wrap="square">
            <a:spAutoFit/>
          </a:bodyPr>
          <a:lstStyle/>
          <a:p>
            <a:pPr lvl="0"/>
            <a:r>
              <a:rPr lang="es-EC" sz="3200" b="1" dirty="0"/>
              <a:t>Violencia Intrafamiliar</a:t>
            </a:r>
          </a:p>
          <a:p>
            <a:pPr lvl="0"/>
            <a:r>
              <a:rPr lang="es-EC" sz="3200" b="1" dirty="0"/>
              <a:t>¿Quiénes pueden denunciar?</a:t>
            </a:r>
          </a:p>
        </p:txBody>
      </p:sp>
      <p:pic>
        <p:nvPicPr>
          <p:cNvPr id="10" name="Imagen 9">
            <a:extLst>
              <a:ext uri="{FF2B5EF4-FFF2-40B4-BE49-F238E27FC236}">
                <a16:creationId xmlns:a16="http://schemas.microsoft.com/office/drawing/2014/main" id="{7418DFBB-8B9A-4477-B255-B32892676A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11" name="Imagen 10">
            <a:extLst>
              <a:ext uri="{FF2B5EF4-FFF2-40B4-BE49-F238E27FC236}">
                <a16:creationId xmlns:a16="http://schemas.microsoft.com/office/drawing/2014/main" id="{5E51F64B-4A80-4819-817C-12635C7E92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13" name="Google Shape;84;p1">
            <a:extLst>
              <a:ext uri="{FF2B5EF4-FFF2-40B4-BE49-F238E27FC236}">
                <a16:creationId xmlns:a16="http://schemas.microsoft.com/office/drawing/2014/main" id="{C5355506-5EE6-46D2-8E44-C853AAE85736}"/>
              </a:ext>
            </a:extLst>
          </p:cNvPr>
          <p:cNvPicPr preferRelativeResize="0"/>
          <p:nvPr/>
        </p:nvPicPr>
        <p:blipFill rotWithShape="1">
          <a:blip r:embed="rId5">
            <a:alphaModFix/>
          </a:blip>
          <a:srcRect/>
          <a:stretch/>
        </p:blipFill>
        <p:spPr>
          <a:xfrm>
            <a:off x="0" y="-8915"/>
            <a:ext cx="12192000" cy="6858000"/>
          </a:xfrm>
          <a:prstGeom prst="rect">
            <a:avLst/>
          </a:prstGeom>
          <a:noFill/>
          <a:ln>
            <a:noFill/>
          </a:ln>
        </p:spPr>
      </p:pic>
    </p:spTree>
    <p:extLst>
      <p:ext uri="{BB962C8B-B14F-4D97-AF65-F5344CB8AC3E}">
        <p14:creationId xmlns:p14="http://schemas.microsoft.com/office/powerpoint/2010/main" val="109282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p:cNvSpPr>
            <a:spLocks noGrp="1"/>
          </p:cNvSpPr>
          <p:nvPr>
            <p:ph sz="quarter" idx="4"/>
          </p:nvPr>
        </p:nvSpPr>
        <p:spPr>
          <a:xfrm>
            <a:off x="3386417" y="5540188"/>
            <a:ext cx="5419165" cy="806824"/>
          </a:xfrm>
        </p:spPr>
        <p:txBody>
          <a:bodyPr>
            <a:normAutofit fontScale="47500" lnSpcReduction="20000"/>
          </a:bodyPr>
          <a:lstStyle/>
          <a:p>
            <a:pPr marL="0" indent="0" algn="just">
              <a:buNone/>
            </a:pPr>
            <a:r>
              <a:rPr lang="es-ES" b="1" dirty="0"/>
              <a:t>Hecho puede ser FLAGRANTE o NO FLAGRANTE</a:t>
            </a:r>
          </a:p>
          <a:p>
            <a:pPr algn="just"/>
            <a:r>
              <a:rPr lang="es-ES" dirty="0"/>
              <a:t>Si el hecho es flagrante cuenta con el auxilio de la Policía Nacional. La PPNN debe prestar auxilio, proteger y transportar a las víctimas de violencia contra la mujer. </a:t>
            </a:r>
            <a:endParaRPr lang="es-EC" dirty="0"/>
          </a:p>
        </p:txBody>
      </p:sp>
      <p:graphicFrame>
        <p:nvGraphicFramePr>
          <p:cNvPr id="10" name="Diagrama 9">
            <a:extLst>
              <a:ext uri="{FF2B5EF4-FFF2-40B4-BE49-F238E27FC236}">
                <a16:creationId xmlns:a16="http://schemas.microsoft.com/office/drawing/2014/main" id="{6847EFAA-0769-40E6-8330-25BDBAD01231}"/>
              </a:ext>
            </a:extLst>
          </p:cNvPr>
          <p:cNvGraphicFramePr/>
          <p:nvPr>
            <p:extLst>
              <p:ext uri="{D42A27DB-BD31-4B8C-83A1-F6EECF244321}">
                <p14:modId xmlns:p14="http://schemas.microsoft.com/office/powerpoint/2010/main" val="56427770"/>
              </p:ext>
            </p:extLst>
          </p:nvPr>
        </p:nvGraphicFramePr>
        <p:xfrm>
          <a:off x="1951318" y="914400"/>
          <a:ext cx="8128000" cy="4276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CuadroTexto 19">
            <a:extLst>
              <a:ext uri="{FF2B5EF4-FFF2-40B4-BE49-F238E27FC236}">
                <a16:creationId xmlns:a16="http://schemas.microsoft.com/office/drawing/2014/main" id="{6FA1F86E-5E84-42EC-8860-E7A7A4E15A9E}"/>
              </a:ext>
            </a:extLst>
          </p:cNvPr>
          <p:cNvSpPr txBox="1"/>
          <p:nvPr/>
        </p:nvSpPr>
        <p:spPr>
          <a:xfrm>
            <a:off x="1132914" y="160492"/>
            <a:ext cx="9926172" cy="646331"/>
          </a:xfrm>
          <a:prstGeom prst="rect">
            <a:avLst/>
          </a:prstGeom>
          <a:noFill/>
        </p:spPr>
        <p:txBody>
          <a:bodyPr wrap="square">
            <a:spAutoFit/>
          </a:bodyPr>
          <a:lstStyle/>
          <a:p>
            <a:pPr lvl="0"/>
            <a:r>
              <a:rPr lang="es-EC" sz="3600" b="1" dirty="0"/>
              <a:t>Debido proceso de juzgamiento</a:t>
            </a:r>
          </a:p>
        </p:txBody>
      </p:sp>
      <p:pic>
        <p:nvPicPr>
          <p:cNvPr id="21" name="Imagen 20">
            <a:extLst>
              <a:ext uri="{FF2B5EF4-FFF2-40B4-BE49-F238E27FC236}">
                <a16:creationId xmlns:a16="http://schemas.microsoft.com/office/drawing/2014/main" id="{AA4E7B12-CF2A-41A1-A672-070CC742E8B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22" name="Imagen 21">
            <a:extLst>
              <a:ext uri="{FF2B5EF4-FFF2-40B4-BE49-F238E27FC236}">
                <a16:creationId xmlns:a16="http://schemas.microsoft.com/office/drawing/2014/main" id="{5ED2FCDD-DCCD-4416-8D8A-FA23D8FF345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8" name="Imagen 25">
            <a:extLst>
              <a:ext uri="{FF2B5EF4-FFF2-40B4-BE49-F238E27FC236}">
                <a16:creationId xmlns:a16="http://schemas.microsoft.com/office/drawing/2014/main" id="{F036A919-94A7-41EA-A1EE-ED97FA13BD0F}"/>
              </a:ext>
            </a:extLst>
          </p:cNvPr>
          <p:cNvPicPr>
            <a:picLocks noChangeAspect="1"/>
          </p:cNvPicPr>
          <p:nvPr/>
        </p:nvPicPr>
        <p:blipFill>
          <a:blip r:embed="rId9"/>
          <a:stretch>
            <a:fillRect/>
          </a:stretch>
        </p:blipFill>
        <p:spPr>
          <a:xfrm>
            <a:off x="0" y="-14985"/>
            <a:ext cx="12192000" cy="6858000"/>
          </a:xfrm>
          <a:prstGeom prst="rect">
            <a:avLst/>
          </a:prstGeom>
        </p:spPr>
      </p:pic>
    </p:spTree>
    <p:extLst>
      <p:ext uri="{BB962C8B-B14F-4D97-AF65-F5344CB8AC3E}">
        <p14:creationId xmlns:p14="http://schemas.microsoft.com/office/powerpoint/2010/main" val="4136429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sz="half" idx="2"/>
          </p:nvPr>
        </p:nvPicPr>
        <p:blipFill>
          <a:blip r:embed="rId2"/>
          <a:stretch>
            <a:fillRect/>
          </a:stretch>
        </p:blipFill>
        <p:spPr>
          <a:xfrm>
            <a:off x="3615018" y="847165"/>
            <a:ext cx="4961964" cy="4908176"/>
          </a:xfrm>
          <a:prstGeom prst="ellipse">
            <a:avLst/>
          </a:prstGeom>
          <a:ln>
            <a:noFill/>
          </a:ln>
          <a:effectLst>
            <a:softEdge rad="112500"/>
          </a:effectLst>
        </p:spPr>
      </p:pic>
      <p:graphicFrame>
        <p:nvGraphicFramePr>
          <p:cNvPr id="11" name="Diagrama 10">
            <a:extLst>
              <a:ext uri="{FF2B5EF4-FFF2-40B4-BE49-F238E27FC236}">
                <a16:creationId xmlns:a16="http://schemas.microsoft.com/office/drawing/2014/main" id="{5C581681-F31D-497E-B4B5-4B7ABD69AD79}"/>
              </a:ext>
            </a:extLst>
          </p:cNvPr>
          <p:cNvGraphicFramePr/>
          <p:nvPr>
            <p:extLst>
              <p:ext uri="{D42A27DB-BD31-4B8C-83A1-F6EECF244321}">
                <p14:modId xmlns:p14="http://schemas.microsoft.com/office/powerpoint/2010/main" val="268607049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Imagen 13">
            <a:extLst>
              <a:ext uri="{FF2B5EF4-FFF2-40B4-BE49-F238E27FC236}">
                <a16:creationId xmlns:a16="http://schemas.microsoft.com/office/drawing/2014/main" id="{DD089BA1-4A29-45EB-970D-271C51A6EF6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15" name="Imagen 14">
            <a:extLst>
              <a:ext uri="{FF2B5EF4-FFF2-40B4-BE49-F238E27FC236}">
                <a16:creationId xmlns:a16="http://schemas.microsoft.com/office/drawing/2014/main" id="{97DAE867-565D-4993-AED2-FB1BEC4E5C5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sp>
        <p:nvSpPr>
          <p:cNvPr id="17" name="CuadroTexto 16">
            <a:extLst>
              <a:ext uri="{FF2B5EF4-FFF2-40B4-BE49-F238E27FC236}">
                <a16:creationId xmlns:a16="http://schemas.microsoft.com/office/drawing/2014/main" id="{C940D40D-3D95-4096-9710-A4BD63BF1DBF}"/>
              </a:ext>
            </a:extLst>
          </p:cNvPr>
          <p:cNvSpPr txBox="1"/>
          <p:nvPr/>
        </p:nvSpPr>
        <p:spPr>
          <a:xfrm>
            <a:off x="267189" y="3008865"/>
            <a:ext cx="2590147" cy="584775"/>
          </a:xfrm>
          <a:prstGeom prst="rect">
            <a:avLst/>
          </a:prstGeom>
          <a:noFill/>
        </p:spPr>
        <p:txBody>
          <a:bodyPr wrap="square">
            <a:spAutoFit/>
          </a:bodyPr>
          <a:lstStyle/>
          <a:p>
            <a:pPr lvl="0"/>
            <a:r>
              <a:rPr lang="es-EC" sz="3200" b="1" dirty="0"/>
              <a:t>Juez o Jueza</a:t>
            </a:r>
          </a:p>
        </p:txBody>
      </p:sp>
      <p:pic>
        <p:nvPicPr>
          <p:cNvPr id="18" name="Google Shape;84;p1">
            <a:extLst>
              <a:ext uri="{FF2B5EF4-FFF2-40B4-BE49-F238E27FC236}">
                <a16:creationId xmlns:a16="http://schemas.microsoft.com/office/drawing/2014/main" id="{30B3A309-A8E9-4396-BC14-D46DCC68B2C6}"/>
              </a:ext>
            </a:extLst>
          </p:cNvPr>
          <p:cNvPicPr preferRelativeResize="0"/>
          <p:nvPr/>
        </p:nvPicPr>
        <p:blipFill rotWithShape="1">
          <a:blip r:embed="rId10">
            <a:alphaModFix/>
          </a:blip>
          <a:srcRect/>
          <a:stretch/>
        </p:blipFill>
        <p:spPr>
          <a:xfrm>
            <a:off x="0" y="-8915"/>
            <a:ext cx="12192000" cy="6858000"/>
          </a:xfrm>
          <a:prstGeom prst="rect">
            <a:avLst/>
          </a:prstGeom>
          <a:noFill/>
          <a:ln>
            <a:noFill/>
          </a:ln>
        </p:spPr>
      </p:pic>
    </p:spTree>
    <p:extLst>
      <p:ext uri="{BB962C8B-B14F-4D97-AF65-F5344CB8AC3E}">
        <p14:creationId xmlns:p14="http://schemas.microsoft.com/office/powerpoint/2010/main" val="3519273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contenido 7"/>
          <p:cNvSpPr>
            <a:spLocks noGrp="1"/>
          </p:cNvSpPr>
          <p:nvPr>
            <p:ph idx="1"/>
          </p:nvPr>
        </p:nvSpPr>
        <p:spPr>
          <a:xfrm>
            <a:off x="2528472" y="398770"/>
            <a:ext cx="7315201" cy="5728447"/>
          </a:xfrm>
        </p:spPr>
        <p:txBody>
          <a:bodyPr>
            <a:normAutofit fontScale="92500"/>
          </a:bodyPr>
          <a:lstStyle/>
          <a:p>
            <a:pPr algn="just"/>
            <a:r>
              <a:rPr lang="es-ES" sz="2000" dirty="0"/>
              <a:t>1, 2 y 3. </a:t>
            </a:r>
            <a:r>
              <a:rPr lang="es-ES" sz="2000" b="1" dirty="0"/>
              <a:t>Prohibición de la persona procesada (Agresor) </a:t>
            </a:r>
            <a:r>
              <a:rPr lang="es-ES" sz="2000" dirty="0"/>
              <a:t>concurrir a determinados lugares,</a:t>
            </a:r>
            <a:br>
              <a:rPr lang="es-ES" sz="2000" dirty="0"/>
            </a:br>
            <a:r>
              <a:rPr lang="es-ES" sz="2000" dirty="0"/>
              <a:t> acercarse a la víctima en cualquier lugar donde se encuentre, realizar actos de persecución o de intimidación a la víctima o familiares.</a:t>
            </a:r>
          </a:p>
          <a:p>
            <a:pPr algn="just"/>
            <a:r>
              <a:rPr lang="es-ES" sz="2000" dirty="0"/>
              <a:t>4. </a:t>
            </a:r>
            <a:r>
              <a:rPr lang="es-ES" sz="2000" b="1" dirty="0"/>
              <a:t>Extensión de una boleta de auxilio a favor de la víctima </a:t>
            </a:r>
            <a:r>
              <a:rPr lang="es-ES" sz="2000" dirty="0"/>
              <a:t>o de miembros del núcleo familiar en el caso de violencia contra la mujer o miembros del núcleo familiar.</a:t>
            </a:r>
          </a:p>
          <a:p>
            <a:pPr algn="just"/>
            <a:br>
              <a:rPr lang="es-ES" sz="2000" dirty="0"/>
            </a:br>
            <a:r>
              <a:rPr lang="es-ES" sz="2000" dirty="0"/>
              <a:t>5. Orden de salida de la persona procesada de la vivienda o morada.</a:t>
            </a:r>
          </a:p>
          <a:p>
            <a:pPr algn="just"/>
            <a:r>
              <a:rPr lang="es-ES" sz="2000" dirty="0"/>
              <a:t>6. Reintegro al domicilio a la víctima y salida simultánea de la persona procesada.</a:t>
            </a:r>
          </a:p>
          <a:p>
            <a:pPr algn="just"/>
            <a:r>
              <a:rPr lang="es-ES" sz="2000" dirty="0"/>
              <a:t>7. Privación a la persona procesada de la custodia de la víctima niña, niño o adolescente o persona con discapacidad.</a:t>
            </a:r>
          </a:p>
          <a:p>
            <a:pPr algn="just"/>
            <a:r>
              <a:rPr lang="es-ES" sz="2000" dirty="0"/>
              <a:t>9. Ordenar el tratamiento respectivo al que deben someterse la persona procesada o la víctima y sus hijos menores de dieciocho años, si es el caso</a:t>
            </a:r>
          </a:p>
          <a:p>
            <a:pPr algn="just"/>
            <a:r>
              <a:rPr lang="es-ES" sz="2000" dirty="0"/>
              <a:t>12. Pensión que permita la subsistencia de las personas perjudicadas por la agresión.</a:t>
            </a:r>
            <a:endParaRPr lang="es-EC" sz="2000" dirty="0"/>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sp>
        <p:nvSpPr>
          <p:cNvPr id="6" name="CuadroTexto 5">
            <a:extLst>
              <a:ext uri="{FF2B5EF4-FFF2-40B4-BE49-F238E27FC236}">
                <a16:creationId xmlns:a16="http://schemas.microsoft.com/office/drawing/2014/main" id="{0BF05E95-F419-4525-816F-61D378A1059D}"/>
              </a:ext>
            </a:extLst>
          </p:cNvPr>
          <p:cNvSpPr txBox="1"/>
          <p:nvPr/>
        </p:nvSpPr>
        <p:spPr>
          <a:xfrm>
            <a:off x="243062" y="2667939"/>
            <a:ext cx="2590147" cy="1569660"/>
          </a:xfrm>
          <a:prstGeom prst="rect">
            <a:avLst/>
          </a:prstGeom>
          <a:noFill/>
        </p:spPr>
        <p:txBody>
          <a:bodyPr wrap="square">
            <a:spAutoFit/>
          </a:bodyPr>
          <a:lstStyle/>
          <a:p>
            <a:pPr lvl="0"/>
            <a:r>
              <a:rPr lang="es-EC" sz="3200" b="1" dirty="0"/>
              <a:t>Medidas de Protección</a:t>
            </a:r>
          </a:p>
          <a:p>
            <a:pPr lvl="0"/>
            <a:endParaRPr lang="es-EC" sz="3200" b="1" dirty="0"/>
          </a:p>
        </p:txBody>
      </p:sp>
      <p:pic>
        <p:nvPicPr>
          <p:cNvPr id="3" name="Imagen 2">
            <a:extLst>
              <a:ext uri="{FF2B5EF4-FFF2-40B4-BE49-F238E27FC236}">
                <a16:creationId xmlns:a16="http://schemas.microsoft.com/office/drawing/2014/main" id="{1292BEED-A794-4B04-ACEF-E0BA22F5E3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819" y="3915976"/>
            <a:ext cx="964679" cy="643245"/>
          </a:xfrm>
          <a:prstGeom prst="rect">
            <a:avLst/>
          </a:prstGeom>
        </p:spPr>
      </p:pic>
      <p:pic>
        <p:nvPicPr>
          <p:cNvPr id="7" name="Imagen 6">
            <a:extLst>
              <a:ext uri="{FF2B5EF4-FFF2-40B4-BE49-F238E27FC236}">
                <a16:creationId xmlns:a16="http://schemas.microsoft.com/office/drawing/2014/main" id="{560CF08C-9525-4C76-8157-7E1159EB2ED2}"/>
              </a:ext>
            </a:extLst>
          </p:cNvPr>
          <p:cNvPicPr>
            <a:picLocks noChangeAspect="1"/>
          </p:cNvPicPr>
          <p:nvPr/>
        </p:nvPicPr>
        <p:blipFill>
          <a:blip r:embed="rId5"/>
          <a:stretch>
            <a:fillRect/>
          </a:stretch>
        </p:blipFill>
        <p:spPr>
          <a:xfrm>
            <a:off x="0" y="-14985"/>
            <a:ext cx="12192000" cy="6858000"/>
          </a:xfrm>
          <a:prstGeom prst="rect">
            <a:avLst/>
          </a:prstGeom>
        </p:spPr>
      </p:pic>
    </p:spTree>
    <p:extLst>
      <p:ext uri="{BB962C8B-B14F-4D97-AF65-F5344CB8AC3E}">
        <p14:creationId xmlns:p14="http://schemas.microsoft.com/office/powerpoint/2010/main" val="734663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p:cNvSpPr>
            <a:spLocks noGrp="1"/>
          </p:cNvSpPr>
          <p:nvPr>
            <p:ph sz="half" idx="2"/>
          </p:nvPr>
        </p:nvSpPr>
        <p:spPr>
          <a:xfrm>
            <a:off x="2828389" y="595667"/>
            <a:ext cx="7122435" cy="4988860"/>
          </a:xfrm>
        </p:spPr>
        <p:txBody>
          <a:bodyPr>
            <a:noAutofit/>
          </a:bodyPr>
          <a:lstStyle/>
          <a:p>
            <a:pPr algn="just"/>
            <a:r>
              <a:rPr lang="es-ES" sz="2000" dirty="0"/>
              <a:t>Prohibición al agresor (a) de permanecer en el hogar común.</a:t>
            </a:r>
          </a:p>
          <a:p>
            <a:pPr algn="just"/>
            <a:r>
              <a:rPr lang="es-ES" sz="2000" dirty="0"/>
              <a:t>Prohibición al agresor (a) de acercarse al domicilio, trabajo o lugar de estudios de la víctima.</a:t>
            </a:r>
          </a:p>
          <a:p>
            <a:pPr algn="just"/>
            <a:r>
              <a:rPr lang="es-ES" sz="2000" dirty="0"/>
              <a:t>Prohibición de tener o portar armas. Ordenar su incautación.</a:t>
            </a:r>
          </a:p>
          <a:p>
            <a:pPr algn="just"/>
            <a:r>
              <a:rPr lang="es-ES" sz="2000" dirty="0"/>
              <a:t>Asegurar la entrega de pertenencias de la víctima.</a:t>
            </a:r>
          </a:p>
          <a:p>
            <a:pPr algn="just"/>
            <a:r>
              <a:rPr lang="es-ES" sz="2000" dirty="0"/>
              <a:t>Contacto telefónico prioritaria</a:t>
            </a:r>
          </a:p>
          <a:p>
            <a:pPr algn="just"/>
            <a:r>
              <a:rPr lang="es-ES" sz="2000" dirty="0"/>
              <a:t>Rondas policiales en el domicilio de la víctima</a:t>
            </a:r>
          </a:p>
          <a:p>
            <a:pPr algn="just"/>
            <a:r>
              <a:rPr lang="es-ES" sz="2000" dirty="0"/>
              <a:t>Celular temporal de emergencia</a:t>
            </a:r>
          </a:p>
          <a:p>
            <a:pPr algn="just"/>
            <a:r>
              <a:rPr lang="es-ES" sz="2000" dirty="0"/>
              <a:t>Alarmas personales</a:t>
            </a:r>
          </a:p>
          <a:p>
            <a:pPr algn="just"/>
            <a:r>
              <a:rPr lang="es-ES" sz="2000" dirty="0"/>
              <a:t>Refuerzo en el domicilio </a:t>
            </a:r>
          </a:p>
          <a:p>
            <a:pPr algn="just"/>
            <a:r>
              <a:rPr lang="es-ES" sz="2000" dirty="0"/>
              <a:t>Cambio de domicilio</a:t>
            </a:r>
          </a:p>
          <a:p>
            <a:pPr algn="just"/>
            <a:r>
              <a:rPr lang="es-ES" sz="2000" dirty="0"/>
              <a:t>Reservar la identidad del denunciante.</a:t>
            </a:r>
          </a:p>
          <a:p>
            <a:pPr algn="just"/>
            <a:r>
              <a:rPr lang="es-ES" sz="2000" dirty="0"/>
              <a:t>Medidas de protección especiales a adultos mayores o discapacitados</a:t>
            </a:r>
            <a:endParaRPr lang="es-EC" sz="2000" dirty="0"/>
          </a:p>
          <a:p>
            <a:pPr marL="0" indent="0" algn="just">
              <a:buNone/>
            </a:pPr>
            <a:endParaRPr lang="es-ES" sz="2000" dirty="0"/>
          </a:p>
        </p:txBody>
      </p:sp>
      <p:sp>
        <p:nvSpPr>
          <p:cNvPr id="8" name="CuadroTexto 7">
            <a:extLst>
              <a:ext uri="{FF2B5EF4-FFF2-40B4-BE49-F238E27FC236}">
                <a16:creationId xmlns:a16="http://schemas.microsoft.com/office/drawing/2014/main" id="{EA2E1C1B-91B5-443F-8E1B-220978A2371D}"/>
              </a:ext>
            </a:extLst>
          </p:cNvPr>
          <p:cNvSpPr txBox="1"/>
          <p:nvPr/>
        </p:nvSpPr>
        <p:spPr>
          <a:xfrm>
            <a:off x="238242" y="2644170"/>
            <a:ext cx="2590147" cy="1569660"/>
          </a:xfrm>
          <a:prstGeom prst="rect">
            <a:avLst/>
          </a:prstGeom>
          <a:noFill/>
        </p:spPr>
        <p:txBody>
          <a:bodyPr wrap="square">
            <a:spAutoFit/>
          </a:bodyPr>
          <a:lstStyle/>
          <a:p>
            <a:pPr lvl="0"/>
            <a:r>
              <a:rPr lang="es-EC" sz="3200" b="1" dirty="0"/>
              <a:t>Medidas de Protección</a:t>
            </a:r>
          </a:p>
          <a:p>
            <a:pPr lvl="0"/>
            <a:endParaRPr lang="es-EC" sz="3200" b="1" dirty="0"/>
          </a:p>
        </p:txBody>
      </p:sp>
      <p:pic>
        <p:nvPicPr>
          <p:cNvPr id="11" name="Imagen 10">
            <a:extLst>
              <a:ext uri="{FF2B5EF4-FFF2-40B4-BE49-F238E27FC236}">
                <a16:creationId xmlns:a16="http://schemas.microsoft.com/office/drawing/2014/main" id="{BF7379E0-73F7-45AB-9ABE-FE1780C057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722" y="3892207"/>
            <a:ext cx="990576" cy="643245"/>
          </a:xfrm>
          <a:prstGeom prst="rect">
            <a:avLst/>
          </a:prstGeom>
        </p:spPr>
      </p:pic>
      <p:pic>
        <p:nvPicPr>
          <p:cNvPr id="20" name="Imagen 19">
            <a:extLst>
              <a:ext uri="{FF2B5EF4-FFF2-40B4-BE49-F238E27FC236}">
                <a16:creationId xmlns:a16="http://schemas.microsoft.com/office/drawing/2014/main" id="{56919237-FEC9-44EB-9997-DEA484511F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21" name="Imagen 20">
            <a:extLst>
              <a:ext uri="{FF2B5EF4-FFF2-40B4-BE49-F238E27FC236}">
                <a16:creationId xmlns:a16="http://schemas.microsoft.com/office/drawing/2014/main" id="{E35B181A-0891-4C31-B3B5-6F0AA0B5B4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24" name="Google Shape;84;p1">
            <a:extLst>
              <a:ext uri="{FF2B5EF4-FFF2-40B4-BE49-F238E27FC236}">
                <a16:creationId xmlns:a16="http://schemas.microsoft.com/office/drawing/2014/main" id="{C872506D-1EDE-47CE-8D58-3980B05B1050}"/>
              </a:ext>
            </a:extLst>
          </p:cNvPr>
          <p:cNvPicPr preferRelativeResize="0"/>
          <p:nvPr/>
        </p:nvPicPr>
        <p:blipFill rotWithShape="1">
          <a:blip r:embed="rId5">
            <a:alphaModFix/>
          </a:blip>
          <a:srcRect/>
          <a:stretch/>
        </p:blipFill>
        <p:spPr>
          <a:xfrm>
            <a:off x="0" y="-8915"/>
            <a:ext cx="12192000" cy="6858000"/>
          </a:xfrm>
          <a:prstGeom prst="rect">
            <a:avLst/>
          </a:prstGeom>
          <a:noFill/>
          <a:ln>
            <a:noFill/>
          </a:ln>
        </p:spPr>
      </p:pic>
    </p:spTree>
    <p:extLst>
      <p:ext uri="{BB962C8B-B14F-4D97-AF65-F5344CB8AC3E}">
        <p14:creationId xmlns:p14="http://schemas.microsoft.com/office/powerpoint/2010/main" val="1256988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p:cNvSpPr>
            <a:spLocks noGrp="1"/>
          </p:cNvSpPr>
          <p:nvPr>
            <p:ph idx="1"/>
          </p:nvPr>
        </p:nvSpPr>
        <p:spPr>
          <a:xfrm>
            <a:off x="2456330" y="606401"/>
            <a:ext cx="7279340" cy="5564515"/>
          </a:xfrm>
        </p:spPr>
        <p:txBody>
          <a:bodyPr>
            <a:noAutofit/>
          </a:bodyPr>
          <a:lstStyle/>
          <a:p>
            <a:pPr>
              <a:lnSpc>
                <a:spcPct val="120000"/>
              </a:lnSpc>
            </a:pPr>
            <a:r>
              <a:rPr lang="es-ES" sz="1900" dirty="0"/>
              <a:t>Desalojo del victimario de la vivienda donde habita el grupo familiar.</a:t>
            </a:r>
          </a:p>
          <a:p>
            <a:pPr algn="just">
              <a:lnSpc>
                <a:spcPct val="120000"/>
              </a:lnSpc>
            </a:pPr>
            <a:r>
              <a:rPr lang="es-ES" sz="1900" dirty="0"/>
              <a:t>Prohibición de acceso o alejamiento del agresor a la víctima.</a:t>
            </a:r>
          </a:p>
          <a:p>
            <a:pPr>
              <a:lnSpc>
                <a:spcPct val="120000"/>
              </a:lnSpc>
            </a:pPr>
            <a:r>
              <a:rPr lang="es-ES" sz="1900" dirty="0"/>
              <a:t>Prohibición de comunicación o contacto verbal con la víctima.</a:t>
            </a:r>
          </a:p>
          <a:p>
            <a:pPr>
              <a:lnSpc>
                <a:spcPct val="120000"/>
              </a:lnSpc>
            </a:pPr>
            <a:r>
              <a:rPr lang="es-ES" sz="1900" dirty="0"/>
              <a:t>Protección policial especial a favor de la víctima.</a:t>
            </a:r>
          </a:p>
          <a:p>
            <a:pPr>
              <a:lnSpc>
                <a:spcPct val="120000"/>
              </a:lnSpc>
            </a:pPr>
            <a:r>
              <a:rPr lang="es-ES" sz="1900" dirty="0"/>
              <a:t>Ordenar el reintegro al domicilio, a petición de la víctima.</a:t>
            </a:r>
          </a:p>
          <a:p>
            <a:pPr>
              <a:lnSpc>
                <a:spcPct val="120000"/>
              </a:lnSpc>
            </a:pPr>
            <a:r>
              <a:rPr lang="es-ES" sz="1900" dirty="0"/>
              <a:t>Tratamiento individual psicológico o psiquiátrico especializado</a:t>
            </a:r>
          </a:p>
          <a:p>
            <a:pPr algn="just">
              <a:lnSpc>
                <a:spcPct val="120000"/>
              </a:lnSpc>
            </a:pPr>
            <a:r>
              <a:rPr lang="es-ES" sz="1900" dirty="0"/>
              <a:t>Prohibir que se introduzcan o se mantengan armas en el domicilio y orden de incautación de las mismas.</a:t>
            </a:r>
          </a:p>
          <a:p>
            <a:pPr algn="just">
              <a:lnSpc>
                <a:spcPct val="120000"/>
              </a:lnSpc>
            </a:pPr>
            <a:r>
              <a:rPr lang="es-ES" sz="1900" dirty="0"/>
              <a:t>Ingresar a la mujer víctima en una casa refugio. Acompañamiento policial al agresor al domicilio familiar para retirar sus efectos personales.</a:t>
            </a:r>
          </a:p>
          <a:p>
            <a:pPr algn="just">
              <a:lnSpc>
                <a:spcPct val="120000"/>
              </a:lnSpc>
            </a:pPr>
            <a:r>
              <a:rPr lang="es-ES" sz="1900" dirty="0"/>
              <a:t>Levantar el inventario de bienes muebles del patrimonio familiar</a:t>
            </a:r>
          </a:p>
        </p:txBody>
      </p:sp>
      <p:sp>
        <p:nvSpPr>
          <p:cNvPr id="4" name="CuadroTexto 3">
            <a:extLst>
              <a:ext uri="{FF2B5EF4-FFF2-40B4-BE49-F238E27FC236}">
                <a16:creationId xmlns:a16="http://schemas.microsoft.com/office/drawing/2014/main" id="{F13D02F9-E08E-4218-8B4A-09719C854757}"/>
              </a:ext>
            </a:extLst>
          </p:cNvPr>
          <p:cNvSpPr txBox="1"/>
          <p:nvPr/>
        </p:nvSpPr>
        <p:spPr>
          <a:xfrm>
            <a:off x="238242" y="2644170"/>
            <a:ext cx="2590147" cy="1569660"/>
          </a:xfrm>
          <a:prstGeom prst="rect">
            <a:avLst/>
          </a:prstGeom>
          <a:noFill/>
        </p:spPr>
        <p:txBody>
          <a:bodyPr wrap="square">
            <a:spAutoFit/>
          </a:bodyPr>
          <a:lstStyle/>
          <a:p>
            <a:pPr lvl="0"/>
            <a:r>
              <a:rPr lang="es-EC" sz="3200" b="1" dirty="0"/>
              <a:t>Medidas de Protección</a:t>
            </a:r>
          </a:p>
          <a:p>
            <a:pPr lvl="0"/>
            <a:endParaRPr lang="es-EC" sz="3200" b="1" dirty="0"/>
          </a:p>
        </p:txBody>
      </p:sp>
      <p:pic>
        <p:nvPicPr>
          <p:cNvPr id="7" name="Imagen 6">
            <a:extLst>
              <a:ext uri="{FF2B5EF4-FFF2-40B4-BE49-F238E27FC236}">
                <a16:creationId xmlns:a16="http://schemas.microsoft.com/office/drawing/2014/main" id="{8174DA69-B3E9-491A-839C-656AD6517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892207"/>
            <a:ext cx="982320" cy="643245"/>
          </a:xfrm>
          <a:prstGeom prst="rect">
            <a:avLst/>
          </a:prstGeom>
        </p:spPr>
      </p:pic>
      <p:pic>
        <p:nvPicPr>
          <p:cNvPr id="10" name="Imagen 9">
            <a:extLst>
              <a:ext uri="{FF2B5EF4-FFF2-40B4-BE49-F238E27FC236}">
                <a16:creationId xmlns:a16="http://schemas.microsoft.com/office/drawing/2014/main" id="{F2B8E6B5-0DE9-405B-8E11-F7668CF000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11" name="Imagen 10">
            <a:extLst>
              <a:ext uri="{FF2B5EF4-FFF2-40B4-BE49-F238E27FC236}">
                <a16:creationId xmlns:a16="http://schemas.microsoft.com/office/drawing/2014/main" id="{358C763B-B926-49F5-A073-3869176C30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15" name="Imagen 25">
            <a:extLst>
              <a:ext uri="{FF2B5EF4-FFF2-40B4-BE49-F238E27FC236}">
                <a16:creationId xmlns:a16="http://schemas.microsoft.com/office/drawing/2014/main" id="{CBD76EB2-565A-438A-AA68-E8AD65B0592D}"/>
              </a:ext>
            </a:extLst>
          </p:cNvPr>
          <p:cNvPicPr>
            <a:picLocks noChangeAspect="1"/>
          </p:cNvPicPr>
          <p:nvPr/>
        </p:nvPicPr>
        <p:blipFill>
          <a:blip r:embed="rId5"/>
          <a:stretch>
            <a:fillRect/>
          </a:stretch>
        </p:blipFill>
        <p:spPr>
          <a:xfrm>
            <a:off x="0" y="-14985"/>
            <a:ext cx="12192000" cy="6858000"/>
          </a:xfrm>
          <a:prstGeom prst="rect">
            <a:avLst/>
          </a:prstGeom>
        </p:spPr>
      </p:pic>
    </p:spTree>
    <p:extLst>
      <p:ext uri="{BB962C8B-B14F-4D97-AF65-F5344CB8AC3E}">
        <p14:creationId xmlns:p14="http://schemas.microsoft.com/office/powerpoint/2010/main" val="3434161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a:extLst>
              <a:ext uri="{FF2B5EF4-FFF2-40B4-BE49-F238E27FC236}">
                <a16:creationId xmlns:a16="http://schemas.microsoft.com/office/drawing/2014/main" id="{0C8C8AFA-9823-4FDD-97F1-8B70E3FBE8C3}"/>
              </a:ext>
            </a:extLst>
          </p:cNvPr>
          <p:cNvGraphicFramePr/>
          <p:nvPr>
            <p:extLst>
              <p:ext uri="{D42A27DB-BD31-4B8C-83A1-F6EECF244321}">
                <p14:modId xmlns:p14="http://schemas.microsoft.com/office/powerpoint/2010/main" val="1104514112"/>
              </p:ext>
            </p:extLst>
          </p:nvPr>
        </p:nvGraphicFramePr>
        <p:xfrm>
          <a:off x="1574962" y="161365"/>
          <a:ext cx="7908826" cy="52174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adroTexto 7">
            <a:extLst>
              <a:ext uri="{FF2B5EF4-FFF2-40B4-BE49-F238E27FC236}">
                <a16:creationId xmlns:a16="http://schemas.microsoft.com/office/drawing/2014/main" id="{FB8C23DF-049C-4042-B4E6-9AACC14DB60F}"/>
              </a:ext>
            </a:extLst>
          </p:cNvPr>
          <p:cNvSpPr txBox="1"/>
          <p:nvPr/>
        </p:nvSpPr>
        <p:spPr>
          <a:xfrm>
            <a:off x="118065" y="3136612"/>
            <a:ext cx="2590147" cy="584775"/>
          </a:xfrm>
          <a:prstGeom prst="rect">
            <a:avLst/>
          </a:prstGeom>
          <a:noFill/>
        </p:spPr>
        <p:txBody>
          <a:bodyPr wrap="square">
            <a:spAutoFit/>
          </a:bodyPr>
          <a:lstStyle/>
          <a:p>
            <a:pPr lvl="0"/>
            <a:r>
              <a:rPr lang="es-EC" sz="3200" b="1" dirty="0"/>
              <a:t>Fiscalía</a:t>
            </a:r>
          </a:p>
        </p:txBody>
      </p:sp>
      <p:pic>
        <p:nvPicPr>
          <p:cNvPr id="9" name="Imagen 8">
            <a:extLst>
              <a:ext uri="{FF2B5EF4-FFF2-40B4-BE49-F238E27FC236}">
                <a16:creationId xmlns:a16="http://schemas.microsoft.com/office/drawing/2014/main" id="{3BD03F49-1BEB-4B37-97B1-33358B35B1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10" name="Imagen 9">
            <a:extLst>
              <a:ext uri="{FF2B5EF4-FFF2-40B4-BE49-F238E27FC236}">
                <a16:creationId xmlns:a16="http://schemas.microsoft.com/office/drawing/2014/main" id="{139DAAB6-2C72-451A-ACF5-0BDB1C2D2A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14" name="Google Shape;84;p1">
            <a:extLst>
              <a:ext uri="{FF2B5EF4-FFF2-40B4-BE49-F238E27FC236}">
                <a16:creationId xmlns:a16="http://schemas.microsoft.com/office/drawing/2014/main" id="{885D485A-F6BE-42B6-BB8F-416FB8273906}"/>
              </a:ext>
            </a:extLst>
          </p:cNvPr>
          <p:cNvPicPr preferRelativeResize="0"/>
          <p:nvPr/>
        </p:nvPicPr>
        <p:blipFill rotWithShape="1">
          <a:blip r:embed="rId9">
            <a:alphaModFix/>
          </a:blip>
          <a:srcRect/>
          <a:stretch/>
        </p:blipFill>
        <p:spPr>
          <a:xfrm>
            <a:off x="0" y="-8915"/>
            <a:ext cx="12192000" cy="6858000"/>
          </a:xfrm>
          <a:prstGeom prst="rect">
            <a:avLst/>
          </a:prstGeom>
          <a:noFill/>
          <a:ln>
            <a:noFill/>
          </a:ln>
        </p:spPr>
      </p:pic>
    </p:spTree>
    <p:extLst>
      <p:ext uri="{BB962C8B-B14F-4D97-AF65-F5344CB8AC3E}">
        <p14:creationId xmlns:p14="http://schemas.microsoft.com/office/powerpoint/2010/main" val="3505587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a:extLst>
              <a:ext uri="{FF2B5EF4-FFF2-40B4-BE49-F238E27FC236}">
                <a16:creationId xmlns:a16="http://schemas.microsoft.com/office/drawing/2014/main" id="{0C8C8AFA-9823-4FDD-97F1-8B70E3FBE8C3}"/>
              </a:ext>
            </a:extLst>
          </p:cNvPr>
          <p:cNvGraphicFramePr/>
          <p:nvPr>
            <p:extLst>
              <p:ext uri="{D42A27DB-BD31-4B8C-83A1-F6EECF244321}">
                <p14:modId xmlns:p14="http://schemas.microsoft.com/office/powerpoint/2010/main" val="3886235271"/>
              </p:ext>
            </p:extLst>
          </p:nvPr>
        </p:nvGraphicFramePr>
        <p:xfrm>
          <a:off x="2260600" y="645459"/>
          <a:ext cx="7797800" cy="4965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adroTexto 7">
            <a:extLst>
              <a:ext uri="{FF2B5EF4-FFF2-40B4-BE49-F238E27FC236}">
                <a16:creationId xmlns:a16="http://schemas.microsoft.com/office/drawing/2014/main" id="{FB8C23DF-049C-4042-B4E6-9AACC14DB60F}"/>
              </a:ext>
            </a:extLst>
          </p:cNvPr>
          <p:cNvSpPr txBox="1"/>
          <p:nvPr/>
        </p:nvSpPr>
        <p:spPr>
          <a:xfrm>
            <a:off x="119271" y="3008865"/>
            <a:ext cx="2590147" cy="1077218"/>
          </a:xfrm>
          <a:prstGeom prst="rect">
            <a:avLst/>
          </a:prstGeom>
          <a:noFill/>
        </p:spPr>
        <p:txBody>
          <a:bodyPr wrap="square">
            <a:spAutoFit/>
          </a:bodyPr>
          <a:lstStyle/>
          <a:p>
            <a:pPr lvl="0"/>
            <a:r>
              <a:rPr lang="es-EC" sz="3200" b="1" dirty="0"/>
              <a:t>Defensoría Pública</a:t>
            </a:r>
          </a:p>
        </p:txBody>
      </p:sp>
      <p:pic>
        <p:nvPicPr>
          <p:cNvPr id="9" name="Imagen 8">
            <a:extLst>
              <a:ext uri="{FF2B5EF4-FFF2-40B4-BE49-F238E27FC236}">
                <a16:creationId xmlns:a16="http://schemas.microsoft.com/office/drawing/2014/main" id="{3BD03F49-1BEB-4B37-97B1-33358B35B1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10" name="Imagen 9">
            <a:extLst>
              <a:ext uri="{FF2B5EF4-FFF2-40B4-BE49-F238E27FC236}">
                <a16:creationId xmlns:a16="http://schemas.microsoft.com/office/drawing/2014/main" id="{139DAAB6-2C72-451A-ACF5-0BDB1C2D2A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pic>
        <p:nvPicPr>
          <p:cNvPr id="12" name="Imagen 25">
            <a:extLst>
              <a:ext uri="{FF2B5EF4-FFF2-40B4-BE49-F238E27FC236}">
                <a16:creationId xmlns:a16="http://schemas.microsoft.com/office/drawing/2014/main" id="{5C8839C7-259E-4582-A0C1-EA8345C516E9}"/>
              </a:ext>
            </a:extLst>
          </p:cNvPr>
          <p:cNvPicPr>
            <a:picLocks noChangeAspect="1"/>
          </p:cNvPicPr>
          <p:nvPr/>
        </p:nvPicPr>
        <p:blipFill>
          <a:blip r:embed="rId9"/>
          <a:stretch>
            <a:fillRect/>
          </a:stretch>
        </p:blipFill>
        <p:spPr>
          <a:xfrm>
            <a:off x="0" y="-14985"/>
            <a:ext cx="12192000" cy="6858000"/>
          </a:xfrm>
          <a:prstGeom prst="rect">
            <a:avLst/>
          </a:prstGeom>
        </p:spPr>
      </p:pic>
    </p:spTree>
    <p:extLst>
      <p:ext uri="{BB962C8B-B14F-4D97-AF65-F5344CB8AC3E}">
        <p14:creationId xmlns:p14="http://schemas.microsoft.com/office/powerpoint/2010/main" val="3959048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B87346F2-E5F9-4C87-8B6B-F24ED91E4D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617" y="1012347"/>
            <a:ext cx="4198554" cy="4201786"/>
          </a:xfrm>
          <a:prstGeom prst="rect">
            <a:avLst/>
          </a:prstGeom>
        </p:spPr>
      </p:pic>
      <p:sp>
        <p:nvSpPr>
          <p:cNvPr id="3" name="Marcador de contenido 2"/>
          <p:cNvSpPr>
            <a:spLocks noGrp="1"/>
          </p:cNvSpPr>
          <p:nvPr>
            <p:ph sz="half" idx="2"/>
          </p:nvPr>
        </p:nvSpPr>
        <p:spPr>
          <a:xfrm>
            <a:off x="2828389" y="1690688"/>
            <a:ext cx="4443984" cy="3177147"/>
          </a:xfrm>
        </p:spPr>
        <p:txBody>
          <a:bodyPr>
            <a:normAutofit fontScale="70000" lnSpcReduction="20000"/>
          </a:bodyPr>
          <a:lstStyle/>
          <a:p>
            <a:pPr algn="just"/>
            <a:r>
              <a:rPr lang="es-ES" dirty="0"/>
              <a:t>Tiene derecho a la defensa en el proceso penal, en todas sus etapas.</a:t>
            </a:r>
          </a:p>
          <a:p>
            <a:pPr algn="just"/>
            <a:r>
              <a:rPr lang="es-ES" dirty="0"/>
              <a:t>Tiene derecho a contar con un defensor público.</a:t>
            </a:r>
          </a:p>
          <a:p>
            <a:pPr algn="just"/>
            <a:r>
              <a:rPr lang="es-ES" dirty="0"/>
              <a:t>No puede ser juzgado en ausencia. </a:t>
            </a:r>
          </a:p>
          <a:p>
            <a:pPr algn="just"/>
            <a:r>
              <a:rPr lang="es-ES" dirty="0"/>
              <a:t>Debe ser juzgado por un Juez/Jueza competente.</a:t>
            </a:r>
          </a:p>
          <a:p>
            <a:pPr algn="just"/>
            <a:r>
              <a:rPr lang="es-ES" dirty="0"/>
              <a:t>Debe acatar las medidas de protección que se le impongan en su contra, so pena de ser juzgado por un delito de incumplimiento a decisiones legítimas de autoridad competente. </a:t>
            </a:r>
          </a:p>
          <a:p>
            <a:endParaRPr lang="es-EC"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524" y="5214133"/>
            <a:ext cx="1735865" cy="1735865"/>
          </a:xfrm>
          <a:prstGeom prst="rect">
            <a:avLst/>
          </a:prstGeom>
        </p:spPr>
      </p:pic>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6062" y="5111689"/>
            <a:ext cx="2031057" cy="2031057"/>
          </a:xfrm>
          <a:prstGeom prst="rect">
            <a:avLst/>
          </a:prstGeom>
        </p:spPr>
      </p:pic>
      <p:sp>
        <p:nvSpPr>
          <p:cNvPr id="8" name="CuadroTexto 7">
            <a:extLst>
              <a:ext uri="{FF2B5EF4-FFF2-40B4-BE49-F238E27FC236}">
                <a16:creationId xmlns:a16="http://schemas.microsoft.com/office/drawing/2014/main" id="{109FED45-D858-4D38-AB7A-C121CD296D35}"/>
              </a:ext>
            </a:extLst>
          </p:cNvPr>
          <p:cNvSpPr txBox="1"/>
          <p:nvPr/>
        </p:nvSpPr>
        <p:spPr>
          <a:xfrm>
            <a:off x="238242" y="2568255"/>
            <a:ext cx="2590147" cy="2062103"/>
          </a:xfrm>
          <a:prstGeom prst="rect">
            <a:avLst/>
          </a:prstGeom>
          <a:noFill/>
        </p:spPr>
        <p:txBody>
          <a:bodyPr wrap="square">
            <a:spAutoFit/>
          </a:bodyPr>
          <a:lstStyle/>
          <a:p>
            <a:pPr lvl="0"/>
            <a:r>
              <a:rPr lang="es-ES" sz="3200" b="1" dirty="0"/>
              <a:t>El o la agresor/a en violencia intrafamiliar</a:t>
            </a:r>
            <a:endParaRPr lang="es-EC" sz="3200" b="1" dirty="0"/>
          </a:p>
        </p:txBody>
      </p:sp>
      <p:pic>
        <p:nvPicPr>
          <p:cNvPr id="14" name="Google Shape;84;p1">
            <a:extLst>
              <a:ext uri="{FF2B5EF4-FFF2-40B4-BE49-F238E27FC236}">
                <a16:creationId xmlns:a16="http://schemas.microsoft.com/office/drawing/2014/main" id="{D9611B78-D028-4DFF-AF6B-531C1E4D166F}"/>
              </a:ext>
            </a:extLst>
          </p:cNvPr>
          <p:cNvPicPr preferRelativeResize="0"/>
          <p:nvPr/>
        </p:nvPicPr>
        <p:blipFill rotWithShape="1">
          <a:blip r:embed="rId5">
            <a:alphaModFix/>
          </a:blip>
          <a:srcRect/>
          <a:stretch/>
        </p:blipFill>
        <p:spPr>
          <a:xfrm>
            <a:off x="0" y="-8915"/>
            <a:ext cx="12192000" cy="6858000"/>
          </a:xfrm>
          <a:prstGeom prst="rect">
            <a:avLst/>
          </a:prstGeom>
          <a:noFill/>
          <a:ln>
            <a:noFill/>
          </a:ln>
        </p:spPr>
      </p:pic>
    </p:spTree>
    <p:extLst>
      <p:ext uri="{BB962C8B-B14F-4D97-AF65-F5344CB8AC3E}">
        <p14:creationId xmlns:p14="http://schemas.microsoft.com/office/powerpoint/2010/main" val="1684318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2" name="Google Shape;282;p10"/>
          <p:cNvSpPr txBox="1">
            <a:spLocks noGrp="1"/>
          </p:cNvSpPr>
          <p:nvPr>
            <p:ph type="title"/>
          </p:nvPr>
        </p:nvSpPr>
        <p:spPr>
          <a:xfrm>
            <a:off x="927847" y="2103437"/>
            <a:ext cx="10336306" cy="1325563"/>
          </a:xfrm>
          <a:prstGeom prst="rect">
            <a:avLst/>
          </a:prstGeom>
          <a:noFill/>
          <a:ln>
            <a:noFill/>
          </a:ln>
        </p:spPr>
        <p:txBody>
          <a:bodyPr spcFirstLastPara="1" vert="horz" wrap="square" lIns="91425" tIns="45700" rIns="91425" bIns="45700" rtlCol="0" anchor="ctr" anchorCtr="0">
            <a:noAutofit/>
          </a:bodyPr>
          <a:lstStyle/>
          <a:p>
            <a:pPr algn="ctr"/>
            <a:br>
              <a:rPr lang="es-MX" sz="3600" b="1" dirty="0"/>
            </a:br>
            <a:br>
              <a:rPr lang="es-MX" sz="3600" b="1" dirty="0"/>
            </a:br>
            <a:br>
              <a:rPr lang="es-MX" sz="3600" b="1" dirty="0"/>
            </a:br>
            <a:br>
              <a:rPr lang="es-MX" sz="3600" b="1" dirty="0"/>
            </a:br>
            <a:r>
              <a:rPr lang="es-MX" sz="3600" b="1" dirty="0">
                <a:solidFill>
                  <a:srgbClr val="00B050"/>
                </a:solidFill>
              </a:rPr>
              <a:t>Tarea</a:t>
            </a:r>
            <a:br>
              <a:rPr lang="es-MX" sz="3600" b="1" dirty="0">
                <a:solidFill>
                  <a:srgbClr val="002060"/>
                </a:solidFill>
              </a:rPr>
            </a:br>
            <a:br>
              <a:rPr lang="es-MX" sz="3600" b="1" dirty="0">
                <a:solidFill>
                  <a:srgbClr val="002060"/>
                </a:solidFill>
              </a:rPr>
            </a:br>
            <a:r>
              <a:rPr lang="es-MX" sz="3600" b="1" dirty="0">
                <a:solidFill>
                  <a:srgbClr val="002060"/>
                </a:solidFill>
              </a:rPr>
              <a:t>1. Identifique las autoridades, instituciones y mecanismos, cercanos a su comunidad, para prevenir y erradicar la violencia de género e intrafamiliar.</a:t>
            </a:r>
            <a:br>
              <a:rPr lang="es-MX" sz="3600" b="1" dirty="0">
                <a:solidFill>
                  <a:srgbClr val="002060"/>
                </a:solidFill>
              </a:rPr>
            </a:br>
            <a:r>
              <a:rPr lang="es-MX" sz="3600" b="1" dirty="0">
                <a:solidFill>
                  <a:srgbClr val="002060"/>
                </a:solidFill>
              </a:rPr>
              <a:t>2. Reflexionar:</a:t>
            </a:r>
            <a:br>
              <a:rPr lang="es-MX" sz="3600" b="1" dirty="0">
                <a:solidFill>
                  <a:srgbClr val="002060"/>
                </a:solidFill>
              </a:rPr>
            </a:br>
            <a:r>
              <a:rPr lang="es-MX" sz="3600" b="1" dirty="0">
                <a:solidFill>
                  <a:srgbClr val="002060"/>
                </a:solidFill>
              </a:rPr>
              <a:t>a) ¿En su comunidad, conoce usted rutas y protocolos para denunciar la violencia de género e intrafamiliar?</a:t>
            </a:r>
            <a:br>
              <a:rPr lang="es-MX" sz="3600" b="1" dirty="0">
                <a:solidFill>
                  <a:srgbClr val="002060"/>
                </a:solidFill>
              </a:rPr>
            </a:br>
            <a:r>
              <a:rPr lang="es-MX" sz="3600" b="1" dirty="0">
                <a:solidFill>
                  <a:srgbClr val="002060"/>
                </a:solidFill>
              </a:rPr>
              <a:t>b) ¿En su comunidad, cómo podría aportar a erradicar la violencia de género e intrafamiliar?</a:t>
            </a:r>
            <a:br>
              <a:rPr lang="es-MX" sz="3600" b="1" dirty="0">
                <a:solidFill>
                  <a:srgbClr val="002060"/>
                </a:solidFill>
              </a:rPr>
            </a:br>
            <a:br>
              <a:rPr lang="es-MX" sz="3600" b="1" dirty="0">
                <a:solidFill>
                  <a:srgbClr val="002060"/>
                </a:solidFill>
              </a:rPr>
            </a:br>
            <a:endParaRPr lang="es-MX" sz="3600" b="1" dirty="0">
              <a:solidFill>
                <a:srgbClr val="002060"/>
              </a:solidFill>
            </a:endParaRPr>
          </a:p>
        </p:txBody>
      </p:sp>
      <p:pic>
        <p:nvPicPr>
          <p:cNvPr id="283" name="Google Shape;283;p10"/>
          <p:cNvPicPr preferRelativeResize="0"/>
          <p:nvPr/>
        </p:nvPicPr>
        <p:blipFill rotWithShape="1">
          <a:blip r:embed="rId3">
            <a:alphaModFix/>
          </a:blip>
          <a:srcRect/>
          <a:stretch/>
        </p:blipFill>
        <p:spPr>
          <a:xfrm>
            <a:off x="1092525" y="5214134"/>
            <a:ext cx="1735865" cy="1735865"/>
          </a:xfrm>
          <a:prstGeom prst="rect">
            <a:avLst/>
          </a:prstGeom>
          <a:noFill/>
          <a:ln>
            <a:noFill/>
          </a:ln>
        </p:spPr>
      </p:pic>
      <p:pic>
        <p:nvPicPr>
          <p:cNvPr id="284" name="Google Shape;284;p10"/>
          <p:cNvPicPr preferRelativeResize="0"/>
          <p:nvPr/>
        </p:nvPicPr>
        <p:blipFill rotWithShape="1">
          <a:blip r:embed="rId4">
            <a:alphaModFix/>
          </a:blip>
          <a:srcRect/>
          <a:stretch/>
        </p:blipFill>
        <p:spPr>
          <a:xfrm>
            <a:off x="8976063" y="5111690"/>
            <a:ext cx="2031057" cy="2031057"/>
          </a:xfrm>
          <a:prstGeom prst="rect">
            <a:avLst/>
          </a:prstGeom>
          <a:noFill/>
          <a:ln>
            <a:noFill/>
          </a:ln>
        </p:spPr>
      </p:pic>
      <p:pic>
        <p:nvPicPr>
          <p:cNvPr id="6" name="Imagen 25">
            <a:extLst>
              <a:ext uri="{FF2B5EF4-FFF2-40B4-BE49-F238E27FC236}">
                <a16:creationId xmlns:a16="http://schemas.microsoft.com/office/drawing/2014/main" id="{0DB01B71-838F-42F8-8281-EFE779571CAB}"/>
              </a:ext>
            </a:extLst>
          </p:cNvPr>
          <p:cNvPicPr>
            <a:picLocks noChangeAspect="1"/>
          </p:cNvPicPr>
          <p:nvPr/>
        </p:nvPicPr>
        <p:blipFill>
          <a:blip r:embed="rId5"/>
          <a:stretch>
            <a:fillRect/>
          </a:stretch>
        </p:blipFill>
        <p:spPr>
          <a:xfrm>
            <a:off x="0" y="-14985"/>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ra sonriente 4">
            <a:extLst>
              <a:ext uri="{FF2B5EF4-FFF2-40B4-BE49-F238E27FC236}">
                <a16:creationId xmlns:a16="http://schemas.microsoft.com/office/drawing/2014/main" id="{2D74C21E-DAF8-40D3-ABFB-EC77DC1E7D1C}"/>
              </a:ext>
            </a:extLst>
          </p:cNvPr>
          <p:cNvSpPr/>
          <p:nvPr/>
        </p:nvSpPr>
        <p:spPr>
          <a:xfrm>
            <a:off x="8394572" y="3164294"/>
            <a:ext cx="2423402" cy="2282696"/>
          </a:xfrm>
          <a:prstGeom prst="smileyFace">
            <a:avLst>
              <a:gd name="adj" fmla="val -4653"/>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s-ES" dirty="0"/>
          </a:p>
        </p:txBody>
      </p:sp>
      <p:sp>
        <p:nvSpPr>
          <p:cNvPr id="6" name="Cara sonriente 5">
            <a:extLst>
              <a:ext uri="{FF2B5EF4-FFF2-40B4-BE49-F238E27FC236}">
                <a16:creationId xmlns:a16="http://schemas.microsoft.com/office/drawing/2014/main" id="{D090230F-7D93-4E26-8295-541FB3B52893}"/>
              </a:ext>
            </a:extLst>
          </p:cNvPr>
          <p:cNvSpPr/>
          <p:nvPr/>
        </p:nvSpPr>
        <p:spPr>
          <a:xfrm>
            <a:off x="4891328" y="3160470"/>
            <a:ext cx="2423402" cy="2282696"/>
          </a:xfrm>
          <a:prstGeom prst="smileyFace">
            <a:avLst>
              <a:gd name="adj" fmla="val -84"/>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 dirty="0"/>
          </a:p>
        </p:txBody>
      </p:sp>
      <p:sp>
        <p:nvSpPr>
          <p:cNvPr id="7" name="Cara sonriente 6">
            <a:extLst>
              <a:ext uri="{FF2B5EF4-FFF2-40B4-BE49-F238E27FC236}">
                <a16:creationId xmlns:a16="http://schemas.microsoft.com/office/drawing/2014/main" id="{A5BBA704-4EDE-455D-9D07-734046CA83A4}"/>
              </a:ext>
            </a:extLst>
          </p:cNvPr>
          <p:cNvSpPr/>
          <p:nvPr/>
        </p:nvSpPr>
        <p:spPr>
          <a:xfrm>
            <a:off x="1388082" y="3152904"/>
            <a:ext cx="2423402" cy="2282696"/>
          </a:xfrm>
          <a:prstGeom prst="smileyFac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s-ES" dirty="0"/>
          </a:p>
        </p:txBody>
      </p:sp>
      <p:sp>
        <p:nvSpPr>
          <p:cNvPr id="9" name="Title 1">
            <a:extLst>
              <a:ext uri="{FF2B5EF4-FFF2-40B4-BE49-F238E27FC236}">
                <a16:creationId xmlns:a16="http://schemas.microsoft.com/office/drawing/2014/main" id="{A4A1F8FA-A901-88EE-6AB2-E9548FFEF6CA}"/>
              </a:ext>
            </a:extLst>
          </p:cNvPr>
          <p:cNvSpPr>
            <a:spLocks noGrp="1"/>
          </p:cNvSpPr>
          <p:nvPr>
            <p:ph type="title"/>
          </p:nvPr>
        </p:nvSpPr>
        <p:spPr>
          <a:xfrm>
            <a:off x="845228" y="620840"/>
            <a:ext cx="10515600" cy="1325563"/>
          </a:xfrm>
        </p:spPr>
        <p:txBody>
          <a:bodyPr>
            <a:normAutofit/>
          </a:bodyPr>
          <a:lstStyle/>
          <a:p>
            <a:pPr algn="ctr"/>
            <a:r>
              <a:rPr lang="es-EC" sz="4800" b="1" i="1" dirty="0">
                <a:solidFill>
                  <a:srgbClr val="00B050"/>
                </a:solidFill>
              </a:rPr>
              <a:t>Taller 4</a:t>
            </a:r>
          </a:p>
        </p:txBody>
      </p:sp>
      <p:sp>
        <p:nvSpPr>
          <p:cNvPr id="11" name="Content Placeholder 2">
            <a:extLst>
              <a:ext uri="{FF2B5EF4-FFF2-40B4-BE49-F238E27FC236}">
                <a16:creationId xmlns:a16="http://schemas.microsoft.com/office/drawing/2014/main" id="{EDAD3451-3796-AAD8-BFEF-3D763090E1B8}"/>
              </a:ext>
            </a:extLst>
          </p:cNvPr>
          <p:cNvSpPr>
            <a:spLocks noGrp="1"/>
          </p:cNvSpPr>
          <p:nvPr>
            <p:ph idx="1"/>
          </p:nvPr>
        </p:nvSpPr>
        <p:spPr>
          <a:xfrm>
            <a:off x="838200" y="2019596"/>
            <a:ext cx="10515600" cy="3546779"/>
          </a:xfrm>
        </p:spPr>
        <p:txBody>
          <a:bodyPr>
            <a:normAutofit/>
          </a:bodyPr>
          <a:lstStyle/>
          <a:p>
            <a:pPr marL="0" indent="0" algn="ctr">
              <a:buNone/>
            </a:pPr>
            <a:r>
              <a:rPr lang="es-EC" sz="3600" dirty="0">
                <a:solidFill>
                  <a:srgbClr val="00B050"/>
                </a:solidFill>
              </a:rPr>
              <a:t>¿Cómo calificaría este cuarto taller?</a:t>
            </a:r>
          </a:p>
        </p:txBody>
      </p:sp>
      <p:pic>
        <p:nvPicPr>
          <p:cNvPr id="13" name="Imagen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6063" y="5111690"/>
            <a:ext cx="2031057" cy="2031057"/>
          </a:xfrm>
          <a:prstGeom prst="rect">
            <a:avLst/>
          </a:prstGeom>
        </p:spPr>
      </p:pic>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525" y="5214134"/>
            <a:ext cx="1735865" cy="1735865"/>
          </a:xfrm>
          <a:prstGeom prst="rect">
            <a:avLst/>
          </a:prstGeom>
        </p:spPr>
      </p:pic>
      <p:pic>
        <p:nvPicPr>
          <p:cNvPr id="12" name="Google Shape;84;p1">
            <a:extLst>
              <a:ext uri="{FF2B5EF4-FFF2-40B4-BE49-F238E27FC236}">
                <a16:creationId xmlns:a16="http://schemas.microsoft.com/office/drawing/2014/main" id="{E0E80973-4C85-4794-A8D5-AAD2D868BB16}"/>
              </a:ext>
            </a:extLst>
          </p:cNvPr>
          <p:cNvPicPr preferRelativeResize="0"/>
          <p:nvPr/>
        </p:nvPicPr>
        <p:blipFill rotWithShape="1">
          <a:blip r:embed="rId4">
            <a:alphaModFix/>
          </a:blip>
          <a:srcRect/>
          <a:stretch/>
        </p:blipFill>
        <p:spPr>
          <a:xfrm>
            <a:off x="0" y="-8915"/>
            <a:ext cx="12192000" cy="6858000"/>
          </a:xfrm>
          <a:prstGeom prst="rect">
            <a:avLst/>
          </a:prstGeom>
          <a:noFill/>
          <a:ln>
            <a:noFill/>
          </a:ln>
        </p:spPr>
      </p:pic>
    </p:spTree>
    <p:extLst>
      <p:ext uri="{BB962C8B-B14F-4D97-AF65-F5344CB8AC3E}">
        <p14:creationId xmlns:p14="http://schemas.microsoft.com/office/powerpoint/2010/main" val="1481298845"/>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487</TotalTime>
  <Words>1871</Words>
  <Application>Microsoft Office PowerPoint</Application>
  <PresentationFormat>Panorámica</PresentationFormat>
  <Paragraphs>142</Paragraphs>
  <Slides>17</Slides>
  <Notes>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17</vt:i4>
      </vt:variant>
    </vt:vector>
  </HeadingPairs>
  <TitlesOfParts>
    <vt:vector size="23" baseType="lpstr">
      <vt:lpstr>Aller</vt:lpstr>
      <vt:lpstr>Aller-Bold</vt:lpstr>
      <vt:lpstr>Arial</vt:lpstr>
      <vt:lpstr>Calibri</vt:lpstr>
      <vt:lpstr>Calibri Light</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Tarea  1. Identifique las autoridades, instituciones y mecanismos, cercanos a su comunidad, para prevenir y erradicar la violencia de género e intrafamiliar. 2. Reflexionar: a) ¿En su comunidad, conoce usted rutas y protocolos para denunciar la violencia de género e intrafamiliar? b) ¿En su comunidad, cómo podría aportar a erradicar la violencia de género e intrafamiliar?  </vt:lpstr>
      <vt:lpstr>Taller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Tirsa Salome Gomez Proaño</dc:creator>
  <cp:lastModifiedBy>USER</cp:lastModifiedBy>
  <cp:revision>52</cp:revision>
  <dcterms:created xsi:type="dcterms:W3CDTF">2023-06-27T13:36:32Z</dcterms:created>
  <dcterms:modified xsi:type="dcterms:W3CDTF">2023-09-11T02:59:44Z</dcterms:modified>
</cp:coreProperties>
</file>